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78809" y="9874537"/>
            <a:ext cx="2032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jpg"/><Relationship Id="rId3" Type="http://schemas.openxmlformats.org/officeDocument/2006/relationships/image" Target="../media/image25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jpg"/><Relationship Id="rId3" Type="http://schemas.openxmlformats.org/officeDocument/2006/relationships/image" Target="../media/image27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8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g"/><Relationship Id="rId3" Type="http://schemas.openxmlformats.org/officeDocument/2006/relationships/image" Target="../media/image20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jpg"/><Relationship Id="rId3" Type="http://schemas.openxmlformats.org/officeDocument/2006/relationships/image" Target="../media/image2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304" y="914399"/>
            <a:ext cx="2246756" cy="2484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43304" y="1163065"/>
            <a:ext cx="2479802" cy="2484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43304" y="1413001"/>
            <a:ext cx="2900933" cy="2484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83461" y="4648834"/>
            <a:ext cx="4961001" cy="341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4221" y="4648834"/>
            <a:ext cx="365760" cy="341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199510" y="5331586"/>
            <a:ext cx="881595" cy="2179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83101" y="5331586"/>
            <a:ext cx="505968" cy="2179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05023" y="6235572"/>
            <a:ext cx="857351" cy="2484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839845" y="6235572"/>
            <a:ext cx="393191" cy="2484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52265" y="6235572"/>
            <a:ext cx="445770" cy="2484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961642" y="6608952"/>
            <a:ext cx="579119" cy="2484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96363" y="6608952"/>
            <a:ext cx="252984" cy="24841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22854" y="6608952"/>
            <a:ext cx="1152017" cy="2484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569842" y="6608952"/>
            <a:ext cx="150875" cy="24841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70680" y="6608952"/>
            <a:ext cx="2041525" cy="24841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428110" y="9222943"/>
            <a:ext cx="703072" cy="24841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955669" y="9222943"/>
            <a:ext cx="353567" cy="24841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429250" y="698499"/>
            <a:ext cx="1049654" cy="109727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30604" y="798422"/>
            <a:ext cx="5302250" cy="4313555"/>
          </a:xfrm>
          <a:prstGeom prst="rect">
            <a:avLst/>
          </a:prstGeom>
        </p:spPr>
        <p:txBody>
          <a:bodyPr wrap="square" lIns="0" tIns="1028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dirty="0" sz="1400" b="1">
                <a:latin typeface="Times New Roman"/>
                <a:cs typeface="Times New Roman"/>
              </a:rPr>
              <a:t>1-6 </a:t>
            </a:r>
            <a:r>
              <a:rPr dirty="0" sz="1400" spc="-5" b="1">
                <a:latin typeface="Times New Roman"/>
                <a:cs typeface="Times New Roman"/>
              </a:rPr>
              <a:t>Circuit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Elements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ts val="241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As we discussed in Section 1.1,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element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basic building block </a:t>
            </a:r>
            <a:r>
              <a:rPr dirty="0" sz="1400">
                <a:latin typeface="Times New Roman"/>
                <a:cs typeface="Times New Roman"/>
              </a:rPr>
              <a:t>of  a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circuit.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electric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circuit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simply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interconnection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elements.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Circuit analysis is the process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determining voltages across (or the  currents through) the elements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circuit. There are two types of  elements </a:t>
            </a:r>
            <a:r>
              <a:rPr dirty="0" sz="1400" spc="-10">
                <a:latin typeface="Times New Roman"/>
                <a:cs typeface="Times New Roman"/>
              </a:rPr>
              <a:t>found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electric circuits: </a:t>
            </a:r>
            <a:r>
              <a:rPr dirty="0" sz="1400" spc="-5" i="1">
                <a:latin typeface="Times New Roman"/>
                <a:cs typeface="Times New Roman"/>
              </a:rPr>
              <a:t>passive </a:t>
            </a:r>
            <a:r>
              <a:rPr dirty="0" sz="1400" spc="-5">
                <a:latin typeface="Times New Roman"/>
                <a:cs typeface="Times New Roman"/>
              </a:rPr>
              <a:t>elements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 i="1">
                <a:latin typeface="Times New Roman"/>
                <a:cs typeface="Times New Roman"/>
              </a:rPr>
              <a:t>active </a:t>
            </a:r>
            <a:r>
              <a:rPr dirty="0" sz="1400" spc="-5">
                <a:latin typeface="Times New Roman"/>
                <a:cs typeface="Times New Roman"/>
              </a:rPr>
              <a:t>elements.  An 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active 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element 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capable 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generating 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energy 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while 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passive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>
              <a:lnSpc>
                <a:spcPts val="241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element is not. </a:t>
            </a:r>
            <a:r>
              <a:rPr dirty="0" sz="1400" spc="-10">
                <a:latin typeface="Times New Roman"/>
                <a:cs typeface="Times New Roman"/>
              </a:rPr>
              <a:t>Examples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passive elements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resistors, capacitors,  and  inductors. Typical  active  elements include generators, batteries,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algn="just" marL="12700" marR="9525">
              <a:lnSpc>
                <a:spcPts val="241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operational amplifiers. Our aim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section is to gain familiarity with  some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important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active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elements.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most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important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active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elements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current sources that generally </a:t>
            </a:r>
            <a:r>
              <a:rPr dirty="0" sz="1400">
                <a:latin typeface="Times New Roman"/>
                <a:cs typeface="Times New Roman"/>
              </a:rPr>
              <a:t>deliver </a:t>
            </a:r>
            <a:r>
              <a:rPr dirty="0" sz="1400" spc="-5">
                <a:latin typeface="Times New Roman"/>
                <a:cs typeface="Times New Roman"/>
              </a:rPr>
              <a:t>power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circuit  </a:t>
            </a:r>
            <a:r>
              <a:rPr dirty="0" sz="1400" spc="-5">
                <a:latin typeface="Times New Roman"/>
                <a:cs typeface="Times New Roman"/>
              </a:rPr>
              <a:t>connected to </a:t>
            </a:r>
            <a:r>
              <a:rPr dirty="0" sz="1400" spc="-10">
                <a:latin typeface="Times New Roman"/>
                <a:cs typeface="Times New Roman"/>
              </a:rPr>
              <a:t>them. </a:t>
            </a: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two kinds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sources: independent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dependent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sources.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6530" y="5236336"/>
            <a:ext cx="5469255" cy="1004569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857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25"/>
              </a:spcBef>
            </a:pPr>
            <a:r>
              <a:rPr dirty="0" sz="1400" spc="-5" b="1">
                <a:latin typeface="Times New Roman"/>
                <a:cs typeface="Times New Roman"/>
              </a:rPr>
              <a:t>An ideal independent source is </a:t>
            </a:r>
            <a:r>
              <a:rPr dirty="0" sz="1400" b="1">
                <a:latin typeface="Times New Roman"/>
                <a:cs typeface="Times New Roman"/>
              </a:rPr>
              <a:t>an </a:t>
            </a:r>
            <a:r>
              <a:rPr dirty="0" sz="1400" spc="-5" b="1">
                <a:latin typeface="Times New Roman"/>
                <a:cs typeface="Times New Roman"/>
              </a:rPr>
              <a:t>active element </a:t>
            </a:r>
            <a:r>
              <a:rPr dirty="0" sz="1400" b="1">
                <a:latin typeface="Times New Roman"/>
                <a:cs typeface="Times New Roman"/>
              </a:rPr>
              <a:t>that </a:t>
            </a:r>
            <a:r>
              <a:rPr dirty="0" sz="1400" spc="-5" b="1">
                <a:latin typeface="Times New Roman"/>
                <a:cs typeface="Times New Roman"/>
              </a:rPr>
              <a:t>provides</a:t>
            </a:r>
            <a:r>
              <a:rPr dirty="0" sz="1400" spc="16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96520" marR="92075">
              <a:lnSpc>
                <a:spcPts val="2440"/>
              </a:lnSpc>
              <a:spcBef>
                <a:spcPts val="180"/>
              </a:spcBef>
            </a:pPr>
            <a:r>
              <a:rPr dirty="0" sz="1400" spc="-5" b="1">
                <a:latin typeface="Times New Roman"/>
                <a:cs typeface="Times New Roman"/>
              </a:rPr>
              <a:t>specified voltage or </a:t>
            </a:r>
            <a:r>
              <a:rPr dirty="0" sz="1400" b="1">
                <a:latin typeface="Times New Roman"/>
                <a:cs typeface="Times New Roman"/>
              </a:rPr>
              <a:t>current </a:t>
            </a:r>
            <a:r>
              <a:rPr dirty="0" sz="1400" spc="-5" b="1">
                <a:latin typeface="Times New Roman"/>
                <a:cs typeface="Times New Roman"/>
              </a:rPr>
              <a:t>that is completely independent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other  circuit elements.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6453606"/>
            <a:ext cx="5302885" cy="30924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7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other words,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ideal independent voltage source delivers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circuit  </a:t>
            </a:r>
            <a:r>
              <a:rPr dirty="0" sz="1400" spc="-5">
                <a:latin typeface="Times New Roman"/>
                <a:cs typeface="Times New Roman"/>
              </a:rPr>
              <a:t>whatever current is necessary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maintain its terminal voltage. Physical  sources such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batteries and generators </a:t>
            </a:r>
            <a:r>
              <a:rPr dirty="0" sz="1400" spc="-10">
                <a:latin typeface="Times New Roman"/>
                <a:cs typeface="Times New Roman"/>
              </a:rPr>
              <a:t>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regarded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approximations to ideal voltage sources. </a:t>
            </a: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1.10 shows the symbols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independent voltage sources. Notice that both symbols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1.10(a)  </a:t>
            </a:r>
            <a:r>
              <a:rPr dirty="0" sz="1400" spc="-5">
                <a:latin typeface="Times New Roman"/>
                <a:cs typeface="Times New Roman"/>
              </a:rPr>
              <a:t>and (b)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used to represent </a:t>
            </a:r>
            <a:r>
              <a:rPr dirty="0" sz="1400">
                <a:latin typeface="Times New Roman"/>
                <a:cs typeface="Times New Roman"/>
              </a:rPr>
              <a:t>a dc </a:t>
            </a:r>
            <a:r>
              <a:rPr dirty="0" sz="1400" spc="-5">
                <a:latin typeface="Times New Roman"/>
                <a:cs typeface="Times New Roman"/>
              </a:rPr>
              <a:t>voltage source, but only the symbol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1.10(a) can be used 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time-varying voltage </a:t>
            </a:r>
            <a:r>
              <a:rPr dirty="0" sz="1400">
                <a:latin typeface="Times New Roman"/>
                <a:cs typeface="Times New Roman"/>
              </a:rPr>
              <a:t>source. </a:t>
            </a:r>
            <a:r>
              <a:rPr dirty="0" sz="1400" spc="-5">
                <a:latin typeface="Times New Roman"/>
                <a:cs typeface="Times New Roman"/>
              </a:rPr>
              <a:t>Similarly, 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ideal independent </a:t>
            </a:r>
            <a:r>
              <a:rPr dirty="0" sz="1400">
                <a:latin typeface="Times New Roman"/>
                <a:cs typeface="Times New Roman"/>
              </a:rPr>
              <a:t>current </a:t>
            </a:r>
            <a:r>
              <a:rPr dirty="0" sz="1400" spc="-5">
                <a:latin typeface="Times New Roman"/>
                <a:cs typeface="Times New Roman"/>
              </a:rPr>
              <a:t>source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>
                <a:latin typeface="Times New Roman"/>
                <a:cs typeface="Times New Roman"/>
              </a:rPr>
              <a:t>active </a:t>
            </a:r>
            <a:r>
              <a:rPr dirty="0" sz="1400" spc="-5">
                <a:latin typeface="Times New Roman"/>
                <a:cs typeface="Times New Roman"/>
              </a:rPr>
              <a:t>element that provides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specified current completely independent of the voltage across the source.  That is, the current </a:t>
            </a:r>
            <a:r>
              <a:rPr dirty="0" sz="1400">
                <a:latin typeface="Times New Roman"/>
                <a:cs typeface="Times New Roman"/>
              </a:rPr>
              <a:t>source </a:t>
            </a:r>
            <a:r>
              <a:rPr dirty="0" sz="1400" spc="-5">
                <a:latin typeface="Times New Roman"/>
                <a:cs typeface="Times New Roman"/>
              </a:rPr>
              <a:t>delivers to the circuit whatever voltage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2327"/>
            <a:ext cx="5302250" cy="944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36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necessary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maintain the designated current. The symbol for </a:t>
            </a:r>
            <a:r>
              <a:rPr dirty="0" sz="1400" spc="-10">
                <a:latin typeface="Times New Roman"/>
                <a:cs typeface="Times New Roman"/>
              </a:rPr>
              <a:t>an  </a:t>
            </a:r>
            <a:r>
              <a:rPr dirty="0" sz="1400" spc="-5">
                <a:latin typeface="Times New Roman"/>
                <a:cs typeface="Times New Roman"/>
              </a:rPr>
              <a:t>independent current </a:t>
            </a:r>
            <a:r>
              <a:rPr dirty="0" sz="1400">
                <a:latin typeface="Times New Roman"/>
                <a:cs typeface="Times New Roman"/>
              </a:rPr>
              <a:t>source is </a:t>
            </a:r>
            <a:r>
              <a:rPr dirty="0" sz="1400" spc="-5">
                <a:latin typeface="Times New Roman"/>
                <a:cs typeface="Times New Roman"/>
              </a:rPr>
              <a:t>displayed in Fig. </a:t>
            </a:r>
            <a:r>
              <a:rPr dirty="0" sz="1400" spc="5">
                <a:latin typeface="Times New Roman"/>
                <a:cs typeface="Times New Roman"/>
              </a:rPr>
              <a:t>1.11, </a:t>
            </a:r>
            <a:r>
              <a:rPr dirty="0" sz="1400" spc="-5">
                <a:latin typeface="Times New Roman"/>
                <a:cs typeface="Times New Roman"/>
              </a:rPr>
              <a:t>where the arrow  indicates the direction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current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3246" y="3851275"/>
            <a:ext cx="4892675" cy="383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76935">
              <a:lnSpc>
                <a:spcPts val="141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1.10 </a:t>
            </a:r>
            <a:r>
              <a:rPr dirty="0" sz="1200" spc="-5">
                <a:latin typeface="Times New Roman"/>
                <a:cs typeface="Times New Roman"/>
              </a:rPr>
              <a:t>Symbols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independent voltage</a:t>
            </a:r>
            <a:r>
              <a:rPr dirty="0" sz="1200">
                <a:latin typeface="Times New Roman"/>
                <a:cs typeface="Times New Roman"/>
              </a:rPr>
              <a:t> sources: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dirty="0" sz="1200" spc="-5">
                <a:latin typeface="Times New Roman"/>
                <a:cs typeface="Times New Roman"/>
              </a:rPr>
              <a:t>(a) used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constant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time-varying voltage, </a:t>
            </a:r>
            <a:r>
              <a:rPr dirty="0" sz="1200">
                <a:latin typeface="Times New Roman"/>
                <a:cs typeface="Times New Roman"/>
              </a:rPr>
              <a:t>(b) used for constant voltage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(dc).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67839" y="6129908"/>
            <a:ext cx="3023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1.11 Symbol </a:t>
            </a:r>
            <a:r>
              <a:rPr dirty="0" sz="1200" spc="-5">
                <a:latin typeface="Times New Roman"/>
                <a:cs typeface="Times New Roman"/>
              </a:rPr>
              <a:t>for independent current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source.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46530" y="6536563"/>
            <a:ext cx="5469255" cy="69659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857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25"/>
              </a:spcBef>
            </a:pPr>
            <a:r>
              <a:rPr dirty="0" sz="1400" spc="-5" b="1">
                <a:latin typeface="Times New Roman"/>
                <a:cs typeface="Times New Roman"/>
              </a:rPr>
              <a:t>An  ideal  </a:t>
            </a:r>
            <a:r>
              <a:rPr dirty="0" sz="1400" b="1">
                <a:latin typeface="Times New Roman"/>
                <a:cs typeface="Times New Roman"/>
              </a:rPr>
              <a:t>dependent  (or  </a:t>
            </a:r>
            <a:r>
              <a:rPr dirty="0" sz="1400" spc="-5" b="1">
                <a:latin typeface="Times New Roman"/>
                <a:cs typeface="Times New Roman"/>
              </a:rPr>
              <a:t>controlled)  source  </a:t>
            </a:r>
            <a:r>
              <a:rPr dirty="0" sz="1400" b="1">
                <a:latin typeface="Times New Roman"/>
                <a:cs typeface="Times New Roman"/>
              </a:rPr>
              <a:t>is  an  </a:t>
            </a:r>
            <a:r>
              <a:rPr dirty="0" sz="1400" spc="-5" b="1">
                <a:latin typeface="Times New Roman"/>
                <a:cs typeface="Times New Roman"/>
              </a:rPr>
              <a:t>active  element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745"/>
              </a:spcBef>
            </a:pPr>
            <a:r>
              <a:rPr dirty="0" sz="1400" spc="-5" b="1">
                <a:latin typeface="Times New Roman"/>
                <a:cs typeface="Times New Roman"/>
              </a:rPr>
              <a:t>which </a:t>
            </a: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5" b="1">
                <a:latin typeface="Times New Roman"/>
                <a:cs typeface="Times New Roman"/>
              </a:rPr>
              <a:t>source quantity </a:t>
            </a:r>
            <a:r>
              <a:rPr dirty="0" sz="1400" b="1">
                <a:latin typeface="Times New Roman"/>
                <a:cs typeface="Times New Roman"/>
              </a:rPr>
              <a:t>is </a:t>
            </a:r>
            <a:r>
              <a:rPr dirty="0" sz="1400" spc="-5" b="1">
                <a:latin typeface="Times New Roman"/>
                <a:cs typeface="Times New Roman"/>
              </a:rPr>
              <a:t>controlled </a:t>
            </a:r>
            <a:r>
              <a:rPr dirty="0" sz="1400" b="1">
                <a:latin typeface="Times New Roman"/>
                <a:cs typeface="Times New Roman"/>
              </a:rPr>
              <a:t>by </a:t>
            </a:r>
            <a:r>
              <a:rPr dirty="0" sz="1400" spc="-5" b="1">
                <a:latin typeface="Times New Roman"/>
                <a:cs typeface="Times New Roman"/>
              </a:rPr>
              <a:t>another voltage or</a:t>
            </a:r>
            <a:r>
              <a:rPr dirty="0" sz="1400" spc="4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current.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7342098"/>
            <a:ext cx="5302250" cy="2174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438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Dependent sources are usually designated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diamond-shaped symbols, 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Fig. </a:t>
            </a:r>
            <a:r>
              <a:rPr dirty="0" sz="1400">
                <a:latin typeface="Times New Roman"/>
                <a:cs typeface="Times New Roman"/>
              </a:rPr>
              <a:t>1.12. </a:t>
            </a:r>
            <a:r>
              <a:rPr dirty="0" sz="1400" spc="-5">
                <a:latin typeface="Times New Roman"/>
                <a:cs typeface="Times New Roman"/>
              </a:rPr>
              <a:t>Since the control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dependent source is  achieved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current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 spc="-5">
                <a:latin typeface="Times New Roman"/>
                <a:cs typeface="Times New Roman"/>
              </a:rPr>
              <a:t>other element in the circuit,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source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voltage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current, it follows that 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10">
                <a:latin typeface="Times New Roman"/>
                <a:cs typeface="Times New Roman"/>
              </a:rPr>
              <a:t>four </a:t>
            </a:r>
            <a:r>
              <a:rPr dirty="0" sz="1400" spc="-5">
                <a:latin typeface="Times New Roman"/>
                <a:cs typeface="Times New Roman"/>
              </a:rPr>
              <a:t>possible  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dependent sources, namely:</a:t>
            </a:r>
            <a:endParaRPr sz="1400">
              <a:latin typeface="Times New Roman"/>
              <a:cs typeface="Times New Roman"/>
            </a:endParaRPr>
          </a:p>
          <a:p>
            <a:pPr algn="just" marL="190500" indent="-17780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191135" algn="l"/>
              </a:tabLst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voltage-controlled voltage source (VCVS).</a:t>
            </a:r>
            <a:endParaRPr sz="1400">
              <a:latin typeface="Times New Roman"/>
              <a:cs typeface="Times New Roman"/>
            </a:endParaRPr>
          </a:p>
          <a:p>
            <a:pPr algn="just" marL="190500" indent="-1778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191135" algn="l"/>
              </a:tabLst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current-controlled voltage source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(CCVS).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79345" y="1905027"/>
            <a:ext cx="2495623" cy="1838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32630" y="4657551"/>
            <a:ext cx="912305" cy="13981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2327"/>
            <a:ext cx="3408045" cy="63881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90500" indent="-177800">
              <a:lnSpc>
                <a:spcPct val="100000"/>
              </a:lnSpc>
              <a:spcBef>
                <a:spcPts val="830"/>
              </a:spcBef>
              <a:buAutoNum type="arabicPeriod" startAt="3"/>
              <a:tabLst>
                <a:tab pos="191135" algn="l"/>
              </a:tabLst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voltage-controlled current source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(VCCS).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735"/>
              </a:spcBef>
              <a:buAutoNum type="arabicPeriod" startAt="3"/>
              <a:tabLst>
                <a:tab pos="191135" algn="l"/>
              </a:tabLst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current-controlled current </a:t>
            </a:r>
            <a:r>
              <a:rPr dirty="0" sz="1400">
                <a:latin typeface="Times New Roman"/>
                <a:cs typeface="Times New Roman"/>
              </a:rPr>
              <a:t>source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(CCCS).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647058"/>
            <a:ext cx="5304155" cy="3060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271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1.12 </a:t>
            </a:r>
            <a:r>
              <a:rPr dirty="0" sz="1200" spc="-5">
                <a:latin typeface="Times New Roman"/>
                <a:cs typeface="Times New Roman"/>
              </a:rPr>
              <a:t>Symbols for: </a:t>
            </a:r>
            <a:r>
              <a:rPr dirty="0" sz="1200">
                <a:latin typeface="Times New Roman"/>
                <a:cs typeface="Times New Roman"/>
              </a:rPr>
              <a:t>(a) </a:t>
            </a:r>
            <a:r>
              <a:rPr dirty="0" sz="1200" spc="-5">
                <a:latin typeface="Times New Roman"/>
                <a:cs typeface="Times New Roman"/>
              </a:rPr>
              <a:t>dependent </a:t>
            </a:r>
            <a:r>
              <a:rPr dirty="0" sz="1200">
                <a:latin typeface="Times New Roman"/>
                <a:cs typeface="Times New Roman"/>
              </a:rPr>
              <a:t>voltage </a:t>
            </a:r>
            <a:r>
              <a:rPr dirty="0" sz="1200" spc="-5">
                <a:latin typeface="Times New Roman"/>
                <a:cs typeface="Times New Roman"/>
              </a:rPr>
              <a:t>source, (b) </a:t>
            </a:r>
            <a:r>
              <a:rPr dirty="0" sz="1200">
                <a:latin typeface="Times New Roman"/>
                <a:cs typeface="Times New Roman"/>
              </a:rPr>
              <a:t>dependent </a:t>
            </a:r>
            <a:r>
              <a:rPr dirty="0" sz="1200" spc="-5">
                <a:latin typeface="Times New Roman"/>
                <a:cs typeface="Times New Roman"/>
              </a:rPr>
              <a:t>current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source.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4800"/>
              </a:lnSpc>
              <a:spcBef>
                <a:spcPts val="560"/>
              </a:spcBef>
            </a:pPr>
            <a:r>
              <a:rPr dirty="0" sz="1400" spc="-5">
                <a:latin typeface="Times New Roman"/>
                <a:cs typeface="Times New Roman"/>
              </a:rPr>
              <a:t>Dependent sources are useful in modeling elements such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transistors,  operational amplifiers, and integrated circuits. An example of </a:t>
            </a:r>
            <a:r>
              <a:rPr dirty="0" sz="1400">
                <a:latin typeface="Times New Roman"/>
                <a:cs typeface="Times New Roman"/>
              </a:rPr>
              <a:t>a current-  </a:t>
            </a:r>
            <a:r>
              <a:rPr dirty="0" sz="1400" spc="-5">
                <a:latin typeface="Times New Roman"/>
                <a:cs typeface="Times New Roman"/>
              </a:rPr>
              <a:t>controlled voltage </a:t>
            </a:r>
            <a:r>
              <a:rPr dirty="0" sz="1400">
                <a:latin typeface="Times New Roman"/>
                <a:cs typeface="Times New Roman"/>
              </a:rPr>
              <a:t>source </a:t>
            </a:r>
            <a:r>
              <a:rPr dirty="0" sz="1400" spc="-5">
                <a:latin typeface="Times New Roman"/>
                <a:cs typeface="Times New Roman"/>
              </a:rPr>
              <a:t>is shown on the </a:t>
            </a:r>
            <a:r>
              <a:rPr dirty="0" sz="1400">
                <a:latin typeface="Times New Roman"/>
                <a:cs typeface="Times New Roman"/>
              </a:rPr>
              <a:t>right-hand </a:t>
            </a:r>
            <a:r>
              <a:rPr dirty="0" sz="1400" spc="-5">
                <a:latin typeface="Times New Roman"/>
                <a:cs typeface="Times New Roman"/>
              </a:rPr>
              <a:t>side </a:t>
            </a:r>
            <a:r>
              <a:rPr dirty="0" sz="1400">
                <a:latin typeface="Times New Roman"/>
                <a:cs typeface="Times New Roman"/>
              </a:rPr>
              <a:t>of Fig. 1.13,  </a:t>
            </a:r>
            <a:r>
              <a:rPr dirty="0" sz="1400" spc="-5">
                <a:latin typeface="Times New Roman"/>
                <a:cs typeface="Times New Roman"/>
              </a:rPr>
              <a:t>where the voltage of the voltage </a:t>
            </a:r>
            <a:r>
              <a:rPr dirty="0" sz="1400" spc="-210">
                <a:latin typeface="DejaVu Sans"/>
                <a:cs typeface="DejaVu Sans"/>
              </a:rPr>
              <a:t>10𝑖 </a:t>
            </a:r>
            <a:r>
              <a:rPr dirty="0" sz="1400">
                <a:latin typeface="Times New Roman"/>
                <a:cs typeface="Times New Roman"/>
              </a:rPr>
              <a:t>source </a:t>
            </a:r>
            <a:r>
              <a:rPr dirty="0" sz="1400" spc="-5">
                <a:latin typeface="Times New Roman"/>
                <a:cs typeface="Times New Roman"/>
              </a:rPr>
              <a:t>depends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current </a:t>
            </a:r>
            <a:r>
              <a:rPr dirty="0" sz="1400" i="1">
                <a:latin typeface="Times New Roman"/>
                <a:cs typeface="Times New Roman"/>
              </a:rPr>
              <a:t>i  </a:t>
            </a:r>
            <a:r>
              <a:rPr dirty="0" sz="1400" spc="-5">
                <a:latin typeface="Times New Roman"/>
                <a:cs typeface="Times New Roman"/>
              </a:rPr>
              <a:t>through element </a:t>
            </a:r>
            <a:r>
              <a:rPr dirty="0" sz="1400">
                <a:latin typeface="Times New Roman"/>
                <a:cs typeface="Times New Roman"/>
              </a:rPr>
              <a:t>C. </a:t>
            </a:r>
            <a:r>
              <a:rPr dirty="0" sz="1400" spc="-5">
                <a:latin typeface="Times New Roman"/>
                <a:cs typeface="Times New Roman"/>
              </a:rPr>
              <a:t>Students </a:t>
            </a:r>
            <a:r>
              <a:rPr dirty="0" sz="1400" spc="-10">
                <a:latin typeface="Times New Roman"/>
                <a:cs typeface="Times New Roman"/>
              </a:rPr>
              <a:t>might </a:t>
            </a:r>
            <a:r>
              <a:rPr dirty="0" sz="1400" spc="-5">
                <a:latin typeface="Times New Roman"/>
                <a:cs typeface="Times New Roman"/>
              </a:rPr>
              <a:t>be surprised that the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dependent voltage source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210">
                <a:latin typeface="DejaVu Sans"/>
                <a:cs typeface="DejaVu Sans"/>
              </a:rPr>
              <a:t>10𝑖 </a:t>
            </a:r>
            <a:r>
              <a:rPr dirty="0" sz="1400">
                <a:latin typeface="Times New Roman"/>
                <a:cs typeface="Times New Roman"/>
              </a:rPr>
              <a:t>V (and </a:t>
            </a:r>
            <a:r>
              <a:rPr dirty="0" sz="1400" spc="-5">
                <a:latin typeface="Times New Roman"/>
                <a:cs typeface="Times New Roman"/>
              </a:rPr>
              <a:t>not </a:t>
            </a:r>
            <a:r>
              <a:rPr dirty="0" sz="1400" spc="-210">
                <a:latin typeface="DejaVu Sans"/>
                <a:cs typeface="DejaVu Sans"/>
              </a:rPr>
              <a:t>10𝑖 </a:t>
            </a:r>
            <a:r>
              <a:rPr dirty="0" sz="1400" spc="-5">
                <a:latin typeface="Times New Roman"/>
                <a:cs typeface="Times New Roman"/>
              </a:rPr>
              <a:t>A) because </a:t>
            </a:r>
            <a:r>
              <a:rPr dirty="0" sz="1400">
                <a:latin typeface="Times New Roman"/>
                <a:cs typeface="Times New Roman"/>
              </a:rPr>
              <a:t>it is a </a:t>
            </a:r>
            <a:r>
              <a:rPr dirty="0" sz="1400" spc="-5">
                <a:latin typeface="Times New Roman"/>
                <a:cs typeface="Times New Roman"/>
              </a:rPr>
              <a:t>voltage  </a:t>
            </a:r>
            <a:r>
              <a:rPr dirty="0" sz="1400">
                <a:latin typeface="Times New Roman"/>
                <a:cs typeface="Times New Roman"/>
              </a:rPr>
              <a:t>source. </a:t>
            </a:r>
            <a:r>
              <a:rPr dirty="0" sz="1400" spc="-5">
                <a:latin typeface="Times New Roman"/>
                <a:cs typeface="Times New Roman"/>
              </a:rPr>
              <a:t>The key </a:t>
            </a:r>
            <a:r>
              <a:rPr dirty="0" sz="1400">
                <a:latin typeface="Times New Roman"/>
                <a:cs typeface="Times New Roman"/>
              </a:rPr>
              <a:t>idea to </a:t>
            </a:r>
            <a:r>
              <a:rPr dirty="0" sz="1400" spc="-5">
                <a:latin typeface="Times New Roman"/>
                <a:cs typeface="Times New Roman"/>
              </a:rPr>
              <a:t>keep in mind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voltage source </a:t>
            </a:r>
            <a:r>
              <a:rPr dirty="0" sz="1400" spc="-10">
                <a:latin typeface="Times New Roman"/>
                <a:cs typeface="Times New Roman"/>
              </a:rPr>
              <a:t>comes </a:t>
            </a:r>
            <a:r>
              <a:rPr dirty="0" sz="1400" spc="-5">
                <a:latin typeface="Times New Roman"/>
                <a:cs typeface="Times New Roman"/>
              </a:rPr>
              <a:t>with  polarities </a:t>
            </a:r>
            <a:r>
              <a:rPr dirty="0" sz="1400" spc="-45">
                <a:latin typeface="DejaVu Sans"/>
                <a:cs typeface="DejaVu Sans"/>
              </a:rPr>
              <a:t>(+ </a:t>
            </a:r>
            <a:r>
              <a:rPr dirty="0" sz="1400" spc="-125">
                <a:latin typeface="DejaVu Sans"/>
                <a:cs typeface="DejaVu Sans"/>
              </a:rPr>
              <a:t>− </a:t>
            </a:r>
            <a:r>
              <a:rPr dirty="0" sz="1400" spc="35">
                <a:latin typeface="DejaVu Sans"/>
                <a:cs typeface="DejaVu Sans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its </a:t>
            </a:r>
            <a:r>
              <a:rPr dirty="0" sz="1400" spc="-5">
                <a:latin typeface="Times New Roman"/>
                <a:cs typeface="Times New Roman"/>
              </a:rPr>
              <a:t>symbol, while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current source </a:t>
            </a:r>
            <a:r>
              <a:rPr dirty="0" sz="1400" spc="-10">
                <a:latin typeface="Times New Roman"/>
                <a:cs typeface="Times New Roman"/>
              </a:rPr>
              <a:t>comes </a:t>
            </a:r>
            <a:r>
              <a:rPr dirty="0" sz="1400" spc="-5">
                <a:latin typeface="Times New Roman"/>
                <a:cs typeface="Times New Roman"/>
              </a:rPr>
              <a:t>with </a:t>
            </a:r>
            <a:r>
              <a:rPr dirty="0" sz="1400" spc="-10">
                <a:latin typeface="Times New Roman"/>
                <a:cs typeface="Times New Roman"/>
              </a:rPr>
              <a:t>an  </a:t>
            </a:r>
            <a:r>
              <a:rPr dirty="0" sz="1400">
                <a:latin typeface="Times New Roman"/>
                <a:cs typeface="Times New Roman"/>
              </a:rPr>
              <a:t>arrow, </a:t>
            </a:r>
            <a:r>
              <a:rPr dirty="0" sz="1400" spc="-5">
                <a:latin typeface="Times New Roman"/>
                <a:cs typeface="Times New Roman"/>
              </a:rPr>
              <a:t>irrespective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what it depends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22930" y="8791193"/>
            <a:ext cx="2314575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41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1.13</a:t>
            </a:r>
            <a:endParaRPr sz="1200">
              <a:latin typeface="Times New Roman"/>
              <a:cs typeface="Times New Roman"/>
            </a:endParaRPr>
          </a:p>
          <a:p>
            <a:pPr algn="ctr" marL="12700" marR="5080">
              <a:lnSpc>
                <a:spcPts val="1380"/>
              </a:lnSpc>
              <a:spcBef>
                <a:spcPts val="6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source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right-hand </a:t>
            </a:r>
            <a:r>
              <a:rPr dirty="0" sz="1200">
                <a:latin typeface="Times New Roman"/>
                <a:cs typeface="Times New Roman"/>
              </a:rPr>
              <a:t>side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current-controlled </a:t>
            </a:r>
            <a:r>
              <a:rPr dirty="0" sz="1200">
                <a:latin typeface="Times New Roman"/>
                <a:cs typeface="Times New Roman"/>
              </a:rPr>
              <a:t>voltage</a:t>
            </a:r>
            <a:r>
              <a:rPr dirty="0" sz="1200" spc="-5">
                <a:latin typeface="Times New Roman"/>
                <a:cs typeface="Times New Roman"/>
              </a:rPr>
              <a:t> source.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19110" y="1761808"/>
            <a:ext cx="2483560" cy="17622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50532" y="7006163"/>
            <a:ext cx="3330739" cy="1533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2327"/>
            <a:ext cx="5302250" cy="33991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8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should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noted that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ideal </a:t>
            </a:r>
            <a:r>
              <a:rPr dirty="0" sz="1400">
                <a:latin typeface="Times New Roman"/>
                <a:cs typeface="Times New Roman"/>
              </a:rPr>
              <a:t>voltage source </a:t>
            </a:r>
            <a:r>
              <a:rPr dirty="0" sz="1400" spc="-10">
                <a:latin typeface="Times New Roman"/>
                <a:cs typeface="Times New Roman"/>
              </a:rPr>
              <a:t>(dependent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independent)  will produce </a:t>
            </a:r>
            <a:r>
              <a:rPr dirty="0" sz="1400">
                <a:latin typeface="Times New Roman"/>
                <a:cs typeface="Times New Roman"/>
              </a:rPr>
              <a:t>any current </a:t>
            </a:r>
            <a:r>
              <a:rPr dirty="0" sz="1400" spc="-5">
                <a:latin typeface="Times New Roman"/>
                <a:cs typeface="Times New Roman"/>
              </a:rPr>
              <a:t>required to ensure that the terminal voltage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stated, whereas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ideal current source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produce the necessary voltage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ensure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stated current flow. Thus,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ideal source </a:t>
            </a:r>
            <a:r>
              <a:rPr dirty="0" sz="1400" spc="-10">
                <a:latin typeface="Times New Roman"/>
                <a:cs typeface="Times New Roman"/>
              </a:rPr>
              <a:t>could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theory  supply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infinite amount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energy.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should also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noted that not only  </a:t>
            </a:r>
            <a:r>
              <a:rPr dirty="0" sz="1400">
                <a:latin typeface="Times New Roman"/>
                <a:cs typeface="Times New Roman"/>
              </a:rPr>
              <a:t>do </a:t>
            </a:r>
            <a:r>
              <a:rPr dirty="0" sz="1400" spc="-5">
                <a:latin typeface="Times New Roman"/>
                <a:cs typeface="Times New Roman"/>
              </a:rPr>
              <a:t>sources supply power </a:t>
            </a:r>
            <a:r>
              <a:rPr dirty="0" sz="1400">
                <a:latin typeface="Times New Roman"/>
                <a:cs typeface="Times New Roman"/>
              </a:rPr>
              <a:t>to a </a:t>
            </a:r>
            <a:r>
              <a:rPr dirty="0" sz="1400" spc="-5">
                <a:latin typeface="Times New Roman"/>
                <a:cs typeface="Times New Roman"/>
              </a:rPr>
              <a:t>circuit, they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absorb power from </a:t>
            </a:r>
            <a:r>
              <a:rPr dirty="0" sz="1400">
                <a:latin typeface="Times New Roman"/>
                <a:cs typeface="Times New Roman"/>
              </a:rPr>
              <a:t>a circuit  </a:t>
            </a:r>
            <a:r>
              <a:rPr dirty="0" sz="1400" spc="-5">
                <a:latin typeface="Times New Roman"/>
                <a:cs typeface="Times New Roman"/>
              </a:rPr>
              <a:t>too. 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>
                <a:latin typeface="Times New Roman"/>
                <a:cs typeface="Times New Roman"/>
              </a:rPr>
              <a:t>source, </a:t>
            </a:r>
            <a:r>
              <a:rPr dirty="0" sz="1400" spc="-5">
                <a:latin typeface="Times New Roman"/>
                <a:cs typeface="Times New Roman"/>
              </a:rPr>
              <a:t>we know the voltage but not the current  supplied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drawn </a:t>
            </a:r>
            <a:r>
              <a:rPr dirty="0" sz="1400">
                <a:latin typeface="Times New Roman"/>
                <a:cs typeface="Times New Roman"/>
              </a:rPr>
              <a:t>by it. By the </a:t>
            </a:r>
            <a:r>
              <a:rPr dirty="0" sz="1400" spc="-5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token,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know </a:t>
            </a:r>
            <a:r>
              <a:rPr dirty="0" sz="1400" spc="-5">
                <a:latin typeface="Times New Roman"/>
                <a:cs typeface="Times New Roman"/>
              </a:rPr>
              <a:t>the current </a:t>
            </a:r>
            <a:r>
              <a:rPr dirty="0" sz="1400" spc="-10">
                <a:latin typeface="Times New Roman"/>
                <a:cs typeface="Times New Roman"/>
              </a:rPr>
              <a:t>supplied  </a:t>
            </a:r>
            <a:r>
              <a:rPr dirty="0" sz="1400">
                <a:latin typeface="Times New Roman"/>
                <a:cs typeface="Times New Roman"/>
              </a:rPr>
              <a:t>by a current </a:t>
            </a:r>
            <a:r>
              <a:rPr dirty="0" sz="1400" spc="-5">
                <a:latin typeface="Times New Roman"/>
                <a:cs typeface="Times New Roman"/>
              </a:rPr>
              <a:t>source but not the voltage across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it.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7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1.7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00"/>
              </a:spcBef>
            </a:pPr>
            <a:r>
              <a:rPr dirty="0" sz="1400" spc="-5">
                <a:latin typeface="Times New Roman"/>
                <a:cs typeface="Times New Roman"/>
              </a:rPr>
              <a:t>Calculate the power supplied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absorbed by </a:t>
            </a:r>
            <a:r>
              <a:rPr dirty="0" sz="1400">
                <a:latin typeface="Times New Roman"/>
                <a:cs typeface="Times New Roman"/>
              </a:rPr>
              <a:t>each </a:t>
            </a:r>
            <a:r>
              <a:rPr dirty="0" sz="1400" spc="-5">
                <a:latin typeface="Times New Roman"/>
                <a:cs typeface="Times New Roman"/>
              </a:rPr>
              <a:t>element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Fig.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1.14.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48939" y="6303644"/>
            <a:ext cx="6629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1.14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04531" y="4403037"/>
            <a:ext cx="3411693" cy="17525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2028800"/>
            <a:ext cx="5297170" cy="935355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Practice </a:t>
            </a:r>
            <a:r>
              <a:rPr dirty="0" sz="1400" spc="-10" b="1" i="1">
                <a:latin typeface="Times New Roman"/>
                <a:cs typeface="Times New Roman"/>
              </a:rPr>
              <a:t>Problem</a:t>
            </a:r>
            <a:r>
              <a:rPr dirty="0" sz="1400" spc="5" b="1" i="1">
                <a:latin typeface="Times New Roman"/>
                <a:cs typeface="Times New Roman"/>
              </a:rPr>
              <a:t> 1.7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165"/>
              </a:spcBef>
              <a:tabLst>
                <a:tab pos="834390" algn="l"/>
                <a:tab pos="4326255" algn="l"/>
              </a:tabLst>
            </a:pPr>
            <a:r>
              <a:rPr dirty="0" sz="1400" spc="-5">
                <a:latin typeface="Times New Roman"/>
                <a:cs typeface="Times New Roman"/>
              </a:rPr>
              <a:t>Compute the power absorbed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supplied </a:t>
            </a:r>
            <a:r>
              <a:rPr dirty="0" sz="1400">
                <a:latin typeface="Times New Roman"/>
                <a:cs typeface="Times New Roman"/>
              </a:rPr>
              <a:t>by each </a:t>
            </a:r>
            <a:r>
              <a:rPr dirty="0" sz="1400" spc="-5">
                <a:latin typeface="Times New Roman"/>
                <a:cs typeface="Times New Roman"/>
              </a:rPr>
              <a:t>component of the  circuit	in	</a:t>
            </a: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1.15.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73098" y="4980558"/>
            <a:ext cx="42119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60">
                <a:latin typeface="DejaVu Sans"/>
                <a:cs typeface="DejaVu Sans"/>
              </a:rPr>
              <a:t>𝐴𝑛𝑠𝑤𝑒𝑟:</a:t>
            </a:r>
            <a:r>
              <a:rPr dirty="0" sz="1400" spc="-140">
                <a:latin typeface="DejaVu Sans"/>
                <a:cs typeface="DejaVu Sans"/>
              </a:rPr>
              <a:t> </a:t>
            </a:r>
            <a:r>
              <a:rPr dirty="0" sz="1400" spc="-105">
                <a:latin typeface="DejaVu Sans"/>
                <a:cs typeface="DejaVu Sans"/>
              </a:rPr>
              <a:t>𝑝</a:t>
            </a:r>
            <a:r>
              <a:rPr dirty="0" baseline="-16666" sz="1500" spc="-157">
                <a:latin typeface="DejaVu Sans"/>
                <a:cs typeface="DejaVu Sans"/>
              </a:rPr>
              <a:t>1</a:t>
            </a:r>
            <a:r>
              <a:rPr dirty="0" baseline="-16666" sz="1500" spc="-120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=</a:t>
            </a:r>
            <a:r>
              <a:rPr dirty="0" sz="1400" spc="-70">
                <a:latin typeface="DejaVu Sans"/>
                <a:cs typeface="DejaVu Sans"/>
              </a:rPr>
              <a:t> </a:t>
            </a:r>
            <a:r>
              <a:rPr dirty="0" sz="1400" spc="-120">
                <a:latin typeface="DejaVu Sans"/>
                <a:cs typeface="DejaVu Sans"/>
              </a:rPr>
              <a:t>−40</a:t>
            </a:r>
            <a:r>
              <a:rPr dirty="0" sz="1400" spc="-140">
                <a:latin typeface="DejaVu Sans"/>
                <a:cs typeface="DejaVu Sans"/>
              </a:rPr>
              <a:t> </a:t>
            </a:r>
            <a:r>
              <a:rPr dirty="0" sz="1400" spc="190">
                <a:latin typeface="DejaVu Sans"/>
                <a:cs typeface="DejaVu Sans"/>
              </a:rPr>
              <a:t>𝑊,</a:t>
            </a:r>
            <a:r>
              <a:rPr dirty="0" sz="1400" spc="-220">
                <a:latin typeface="DejaVu Sans"/>
                <a:cs typeface="DejaVu Sans"/>
              </a:rPr>
              <a:t> </a:t>
            </a:r>
            <a:r>
              <a:rPr dirty="0" sz="1400" spc="-90">
                <a:latin typeface="DejaVu Sans"/>
                <a:cs typeface="DejaVu Sans"/>
              </a:rPr>
              <a:t>𝑝</a:t>
            </a:r>
            <a:r>
              <a:rPr dirty="0" baseline="-16666" sz="1500" spc="-135">
                <a:latin typeface="DejaVu Sans"/>
                <a:cs typeface="DejaVu Sans"/>
              </a:rPr>
              <a:t>2</a:t>
            </a:r>
            <a:r>
              <a:rPr dirty="0" baseline="-16666" sz="1500" spc="195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=</a:t>
            </a:r>
            <a:r>
              <a:rPr dirty="0" sz="1400" spc="-65">
                <a:latin typeface="DejaVu Sans"/>
                <a:cs typeface="DejaVu Sans"/>
              </a:rPr>
              <a:t> </a:t>
            </a:r>
            <a:r>
              <a:rPr dirty="0" sz="1400" spc="-114">
                <a:latin typeface="DejaVu Sans"/>
                <a:cs typeface="DejaVu Sans"/>
              </a:rPr>
              <a:t>16</a:t>
            </a:r>
            <a:r>
              <a:rPr dirty="0" sz="1400" spc="-135">
                <a:latin typeface="DejaVu Sans"/>
                <a:cs typeface="DejaVu Sans"/>
              </a:rPr>
              <a:t> </a:t>
            </a:r>
            <a:r>
              <a:rPr dirty="0" sz="1400" spc="190">
                <a:latin typeface="DejaVu Sans"/>
                <a:cs typeface="DejaVu Sans"/>
              </a:rPr>
              <a:t>𝑊,</a:t>
            </a:r>
            <a:r>
              <a:rPr dirty="0" sz="1400" spc="-225">
                <a:latin typeface="DejaVu Sans"/>
                <a:cs typeface="DejaVu Sans"/>
              </a:rPr>
              <a:t> </a:t>
            </a:r>
            <a:r>
              <a:rPr dirty="0" sz="1400" spc="-90">
                <a:latin typeface="DejaVu Sans"/>
                <a:cs typeface="DejaVu Sans"/>
              </a:rPr>
              <a:t>𝑝</a:t>
            </a:r>
            <a:r>
              <a:rPr dirty="0" baseline="-16666" sz="1500" spc="-135">
                <a:latin typeface="DejaVu Sans"/>
                <a:cs typeface="DejaVu Sans"/>
              </a:rPr>
              <a:t>3</a:t>
            </a:r>
            <a:r>
              <a:rPr dirty="0" baseline="-16666" sz="1500" spc="202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=</a:t>
            </a:r>
            <a:r>
              <a:rPr dirty="0" sz="1400" spc="-75">
                <a:latin typeface="DejaVu Sans"/>
                <a:cs typeface="DejaVu Sans"/>
              </a:rPr>
              <a:t> </a:t>
            </a:r>
            <a:r>
              <a:rPr dirty="0" sz="1400" spc="-114">
                <a:latin typeface="DejaVu Sans"/>
                <a:cs typeface="DejaVu Sans"/>
              </a:rPr>
              <a:t>9</a:t>
            </a:r>
            <a:r>
              <a:rPr dirty="0" sz="1400" spc="-135">
                <a:latin typeface="DejaVu Sans"/>
                <a:cs typeface="DejaVu Sans"/>
              </a:rPr>
              <a:t> </a:t>
            </a:r>
            <a:r>
              <a:rPr dirty="0" sz="1400" spc="190">
                <a:latin typeface="DejaVu Sans"/>
                <a:cs typeface="DejaVu Sans"/>
              </a:rPr>
              <a:t>𝑊,</a:t>
            </a:r>
            <a:r>
              <a:rPr dirty="0" sz="1400" spc="-220">
                <a:latin typeface="DejaVu Sans"/>
                <a:cs typeface="DejaVu Sans"/>
              </a:rPr>
              <a:t> </a:t>
            </a:r>
            <a:r>
              <a:rPr dirty="0" sz="1400" spc="-90">
                <a:latin typeface="DejaVu Sans"/>
                <a:cs typeface="DejaVu Sans"/>
              </a:rPr>
              <a:t>𝑝</a:t>
            </a:r>
            <a:r>
              <a:rPr dirty="0" baseline="-16666" sz="1500" spc="-135">
                <a:latin typeface="DejaVu Sans"/>
                <a:cs typeface="DejaVu Sans"/>
              </a:rPr>
              <a:t>4</a:t>
            </a:r>
            <a:r>
              <a:rPr dirty="0" baseline="-16666" sz="1500" spc="195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=</a:t>
            </a:r>
            <a:r>
              <a:rPr dirty="0" sz="1400" spc="-55">
                <a:latin typeface="DejaVu Sans"/>
                <a:cs typeface="DejaVu Sans"/>
              </a:rPr>
              <a:t> </a:t>
            </a:r>
            <a:r>
              <a:rPr dirty="0" sz="1400" spc="-114">
                <a:latin typeface="DejaVu Sans"/>
                <a:cs typeface="DejaVu Sans"/>
              </a:rPr>
              <a:t>15</a:t>
            </a:r>
            <a:r>
              <a:rPr dirty="0" sz="1400" spc="-140">
                <a:latin typeface="DejaVu Sans"/>
                <a:cs typeface="DejaVu Sans"/>
              </a:rPr>
              <a:t> </a:t>
            </a:r>
            <a:r>
              <a:rPr dirty="0" sz="1400" spc="490">
                <a:latin typeface="DejaVu Sans"/>
                <a:cs typeface="DejaVu Sans"/>
              </a:rPr>
              <a:t>𝑊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18054" y="3129307"/>
            <a:ext cx="3080595" cy="17654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42309" y="3607790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5" h="0">
                <a:moveTo>
                  <a:pt x="0" y="0"/>
                </a:moveTo>
                <a:lnTo>
                  <a:pt x="239267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30604" y="798422"/>
            <a:ext cx="5302885" cy="4883785"/>
          </a:xfrm>
          <a:prstGeom prst="rect">
            <a:avLst/>
          </a:prstGeom>
        </p:spPr>
        <p:txBody>
          <a:bodyPr wrap="square" lIns="0" tIns="1028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dirty="0" sz="1400" b="1">
                <a:latin typeface="Times New Roman"/>
                <a:cs typeface="Times New Roman"/>
              </a:rPr>
              <a:t>1-4 </a:t>
            </a:r>
            <a:r>
              <a:rPr dirty="0" sz="1400" spc="-10" b="1">
                <a:latin typeface="Times New Roman"/>
                <a:cs typeface="Times New Roman"/>
              </a:rPr>
              <a:t>Voltage</a:t>
            </a:r>
            <a:endParaRPr sz="1400">
              <a:latin typeface="Times New Roman"/>
              <a:cs typeface="Times New Roman"/>
            </a:endParaRPr>
          </a:p>
          <a:p>
            <a:pPr algn="just" marL="12700" marR="8255">
              <a:lnSpc>
                <a:spcPts val="241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As explained </a:t>
            </a:r>
            <a:r>
              <a:rPr dirty="0" sz="1400">
                <a:latin typeface="Times New Roman"/>
                <a:cs typeface="Times New Roman"/>
              </a:rPr>
              <a:t>briefly in </a:t>
            </a:r>
            <a:r>
              <a:rPr dirty="0" sz="1400" spc="-5">
                <a:latin typeface="Times New Roman"/>
                <a:cs typeface="Times New Roman"/>
              </a:rPr>
              <a:t>the previous section,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move the electron in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conductor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particular direction requires some work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energy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transfer.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This work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performed </a:t>
            </a:r>
            <a:r>
              <a:rPr dirty="0" sz="1400">
                <a:latin typeface="Times New Roman"/>
                <a:cs typeface="Times New Roman"/>
              </a:rPr>
              <a:t>by an </a:t>
            </a:r>
            <a:r>
              <a:rPr dirty="0" sz="1400" spc="-5">
                <a:latin typeface="Times New Roman"/>
                <a:cs typeface="Times New Roman"/>
              </a:rPr>
              <a:t>external electromotive force (emf),  typically represented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battery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 spc="10">
                <a:latin typeface="Times New Roman"/>
                <a:cs typeface="Times New Roman"/>
              </a:rPr>
              <a:t>1.2. </a:t>
            </a:r>
            <a:r>
              <a:rPr dirty="0" sz="1400" spc="-10">
                <a:latin typeface="Times New Roman"/>
                <a:cs typeface="Times New Roman"/>
              </a:rPr>
              <a:t>This emf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also known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ts val="2420"/>
              </a:lnSpc>
              <a:spcBef>
                <a:spcPts val="35"/>
              </a:spcBef>
            </a:pPr>
            <a:r>
              <a:rPr dirty="0" sz="1400" spc="-5">
                <a:latin typeface="Times New Roman"/>
                <a:cs typeface="Times New Roman"/>
              </a:rPr>
              <a:t>voltage or potential difference. The voltage </a:t>
            </a:r>
            <a:r>
              <a:rPr dirty="0" sz="1400" spc="-25">
                <a:latin typeface="DejaVu Sans"/>
                <a:cs typeface="DejaVu Sans"/>
              </a:rPr>
              <a:t>𝑣</a:t>
            </a:r>
            <a:r>
              <a:rPr dirty="0" baseline="-16666" sz="1500" spc="-37">
                <a:latin typeface="DejaVu Sans"/>
                <a:cs typeface="DejaVu Sans"/>
              </a:rPr>
              <a:t>𝑎𝑏 </a:t>
            </a:r>
            <a:r>
              <a:rPr dirty="0" sz="1400" spc="-5">
                <a:latin typeface="Times New Roman"/>
                <a:cs typeface="Times New Roman"/>
              </a:rPr>
              <a:t>between two points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i="1">
                <a:latin typeface="Times New Roman"/>
                <a:cs typeface="Times New Roman"/>
              </a:rPr>
              <a:t>b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electric circuit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energy (or </a:t>
            </a:r>
            <a:r>
              <a:rPr dirty="0" sz="1400" spc="-5">
                <a:latin typeface="Times New Roman"/>
                <a:cs typeface="Times New Roman"/>
              </a:rPr>
              <a:t>work) needed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move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unit  </a:t>
            </a:r>
            <a:r>
              <a:rPr dirty="0" sz="1400">
                <a:latin typeface="Times New Roman"/>
                <a:cs typeface="Times New Roman"/>
              </a:rPr>
              <a:t>charge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 i="1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;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mathematically</a:t>
            </a:r>
            <a:endParaRPr sz="1400">
              <a:latin typeface="Times New Roman"/>
              <a:cs typeface="Times New Roman"/>
            </a:endParaRPr>
          </a:p>
          <a:p>
            <a:pPr marL="2611120">
              <a:lnSpc>
                <a:spcPts val="1375"/>
              </a:lnSpc>
              <a:spcBef>
                <a:spcPts val="425"/>
              </a:spcBef>
            </a:pPr>
            <a:r>
              <a:rPr dirty="0" sz="1400" spc="85">
                <a:latin typeface="DejaVu Sans"/>
                <a:cs typeface="DejaVu Sans"/>
              </a:rPr>
              <a:t>𝑑𝑤</a:t>
            </a:r>
            <a:endParaRPr sz="1400">
              <a:latin typeface="DejaVu Sans"/>
              <a:cs typeface="DejaVu Sans"/>
            </a:endParaRPr>
          </a:p>
          <a:p>
            <a:pPr marL="2118995">
              <a:lnSpc>
                <a:spcPts val="1375"/>
              </a:lnSpc>
              <a:tabLst>
                <a:tab pos="4329430" algn="l"/>
              </a:tabLst>
            </a:pPr>
            <a:r>
              <a:rPr dirty="0" sz="1400" spc="-25">
                <a:latin typeface="DejaVu Sans"/>
                <a:cs typeface="DejaVu Sans"/>
              </a:rPr>
              <a:t>𝑣</a:t>
            </a:r>
            <a:r>
              <a:rPr dirty="0" baseline="-16666" sz="1500" spc="-37">
                <a:latin typeface="DejaVu Sans"/>
                <a:cs typeface="DejaVu Sans"/>
              </a:rPr>
              <a:t>𝑎𝑏</a:t>
            </a:r>
            <a:r>
              <a:rPr dirty="0" baseline="-16666" sz="1500" spc="209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≜</a:t>
            </a:r>
            <a:r>
              <a:rPr dirty="0" sz="1400" spc="85">
                <a:latin typeface="DejaVu Sans"/>
                <a:cs typeface="DejaVu Sans"/>
              </a:rPr>
              <a:t> </a:t>
            </a:r>
            <a:r>
              <a:rPr dirty="0" baseline="-37698" sz="2100" spc="-89">
                <a:latin typeface="DejaVu Sans"/>
                <a:cs typeface="DejaVu Sans"/>
              </a:rPr>
              <a:t>𝑑𝑞	</a:t>
            </a:r>
            <a:r>
              <a:rPr dirty="0" sz="1400" spc="-65">
                <a:latin typeface="DejaVu Sans"/>
                <a:cs typeface="DejaVu Sans"/>
              </a:rPr>
              <a:t>(1.3)</a:t>
            </a:r>
            <a:endParaRPr sz="1400">
              <a:latin typeface="DejaVu Sans"/>
              <a:cs typeface="DejaVu Sans"/>
            </a:endParaRPr>
          </a:p>
          <a:p>
            <a:pPr algn="just" marL="12700" marR="5080">
              <a:lnSpc>
                <a:spcPct val="144800"/>
              </a:lnSpc>
              <a:spcBef>
                <a:spcPts val="94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195">
                <a:latin typeface="DejaVu Sans"/>
                <a:cs typeface="DejaVu Sans"/>
              </a:rPr>
              <a:t>𝑤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energy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joules (J)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i="1">
                <a:latin typeface="Times New Roman"/>
                <a:cs typeface="Times New Roman"/>
              </a:rPr>
              <a:t>q </a:t>
            </a:r>
            <a:r>
              <a:rPr dirty="0" sz="1400" spc="-5">
                <a:latin typeface="Times New Roman"/>
                <a:cs typeface="Times New Roman"/>
              </a:rPr>
              <a:t>is charge in </a:t>
            </a:r>
            <a:r>
              <a:rPr dirty="0" sz="1400" spc="-10">
                <a:latin typeface="Times New Roman"/>
                <a:cs typeface="Times New Roman"/>
              </a:rPr>
              <a:t>coulombs </a:t>
            </a:r>
            <a:r>
              <a:rPr dirty="0" sz="1400" spc="-5">
                <a:latin typeface="Times New Roman"/>
                <a:cs typeface="Times New Roman"/>
              </a:rPr>
              <a:t>(C). The  voltage </a:t>
            </a:r>
            <a:r>
              <a:rPr dirty="0" sz="1400" spc="-25">
                <a:latin typeface="DejaVu Sans"/>
                <a:cs typeface="DejaVu Sans"/>
              </a:rPr>
              <a:t>𝑣</a:t>
            </a:r>
            <a:r>
              <a:rPr dirty="0" baseline="-16666" sz="1500" spc="-37">
                <a:latin typeface="DejaVu Sans"/>
                <a:cs typeface="DejaVu Sans"/>
              </a:rPr>
              <a:t>𝑎𝑏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simply </a:t>
            </a:r>
            <a:r>
              <a:rPr dirty="0" sz="1400" spc="-80">
                <a:latin typeface="DejaVu Sans"/>
                <a:cs typeface="DejaVu Sans"/>
              </a:rPr>
              <a:t>𝑣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measured in volts (V), named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honor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Italian physicist Alessandro Antonio Volta </a:t>
            </a:r>
            <a:r>
              <a:rPr dirty="0" sz="1400">
                <a:latin typeface="Times New Roman"/>
                <a:cs typeface="Times New Roman"/>
              </a:rPr>
              <a:t>(1745–1827), </a:t>
            </a:r>
            <a:r>
              <a:rPr dirty="0" sz="1400" spc="-5">
                <a:latin typeface="Times New Roman"/>
                <a:cs typeface="Times New Roman"/>
              </a:rPr>
              <a:t>who invented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first voltaic battery. </a:t>
            </a:r>
            <a:r>
              <a:rPr dirty="0" sz="1400" spc="5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Eq. </a:t>
            </a:r>
            <a:r>
              <a:rPr dirty="0" sz="1400">
                <a:latin typeface="Times New Roman"/>
                <a:cs typeface="Times New Roman"/>
              </a:rPr>
              <a:t>(1.3), </a:t>
            </a:r>
            <a:r>
              <a:rPr dirty="0" sz="1400" spc="-5">
                <a:latin typeface="Times New Roman"/>
                <a:cs typeface="Times New Roman"/>
              </a:rPr>
              <a:t>it is evident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dirty="0" sz="1400" b="1" i="1">
                <a:latin typeface="Times New Roman"/>
                <a:cs typeface="Times New Roman"/>
              </a:rPr>
              <a:t>1 </a:t>
            </a:r>
            <a:r>
              <a:rPr dirty="0" sz="1400" spc="-5" b="1" i="1">
                <a:latin typeface="Times New Roman"/>
                <a:cs typeface="Times New Roman"/>
              </a:rPr>
              <a:t>volt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b="1" i="1">
                <a:latin typeface="Times New Roman"/>
                <a:cs typeface="Times New Roman"/>
              </a:rPr>
              <a:t>1 </a:t>
            </a:r>
            <a:r>
              <a:rPr dirty="0" sz="1400" spc="-5" b="1" i="1">
                <a:latin typeface="Times New Roman"/>
                <a:cs typeface="Times New Roman"/>
              </a:rPr>
              <a:t>joule/coulomb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b="1" i="1">
                <a:latin typeface="Times New Roman"/>
                <a:cs typeface="Times New Roman"/>
              </a:rPr>
              <a:t>1</a:t>
            </a:r>
            <a:r>
              <a:rPr dirty="0" sz="1400" spc="4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newton-meter/coulomb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Thus,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4" name="object 4"/>
          <p:cNvSpPr txBox="1"/>
          <p:nvPr/>
        </p:nvSpPr>
        <p:spPr>
          <a:xfrm>
            <a:off x="1046530" y="5806312"/>
            <a:ext cx="5469255" cy="697230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857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25"/>
              </a:spcBef>
            </a:pPr>
            <a:r>
              <a:rPr dirty="0" sz="1400" spc="-5" b="1">
                <a:latin typeface="Times New Roman"/>
                <a:cs typeface="Times New Roman"/>
              </a:rPr>
              <a:t>Voltage (or potential difference) is </a:t>
            </a: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5" b="1">
                <a:latin typeface="Times New Roman"/>
                <a:cs typeface="Times New Roman"/>
              </a:rPr>
              <a:t>energy required </a:t>
            </a:r>
            <a:r>
              <a:rPr dirty="0" sz="1400" b="1">
                <a:latin typeface="Times New Roman"/>
                <a:cs typeface="Times New Roman"/>
              </a:rPr>
              <a:t>to </a:t>
            </a:r>
            <a:r>
              <a:rPr dirty="0" sz="1400" spc="-10" b="1">
                <a:latin typeface="Times New Roman"/>
                <a:cs typeface="Times New Roman"/>
              </a:rPr>
              <a:t>move </a:t>
            </a:r>
            <a:r>
              <a:rPr dirty="0" sz="1400" b="1">
                <a:latin typeface="Times New Roman"/>
                <a:cs typeface="Times New Roman"/>
              </a:rPr>
              <a:t>a</a:t>
            </a:r>
            <a:r>
              <a:rPr dirty="0" sz="1400" spc="12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unit</a:t>
            </a:r>
            <a:endParaRPr sz="14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745"/>
              </a:spcBef>
            </a:pPr>
            <a:r>
              <a:rPr dirty="0" sz="1400" spc="-5" b="1">
                <a:latin typeface="Times New Roman"/>
                <a:cs typeface="Times New Roman"/>
              </a:rPr>
              <a:t>charge through an element, </a:t>
            </a:r>
            <a:r>
              <a:rPr dirty="0" sz="1400" b="1">
                <a:latin typeface="Times New Roman"/>
                <a:cs typeface="Times New Roman"/>
              </a:rPr>
              <a:t>measured in volts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(V).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6609053"/>
            <a:ext cx="5300980" cy="960119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080">
              <a:lnSpc>
                <a:spcPct val="146100"/>
              </a:lnSpc>
              <a:spcBef>
                <a:spcPts val="90"/>
              </a:spcBef>
            </a:pPr>
            <a:r>
              <a:rPr dirty="0" sz="1400">
                <a:latin typeface="Times New Roman"/>
                <a:cs typeface="Times New Roman"/>
              </a:rPr>
              <a:t>Figure 1.5 </a:t>
            </a:r>
            <a:r>
              <a:rPr dirty="0" sz="1400" spc="-5">
                <a:latin typeface="Times New Roman"/>
                <a:cs typeface="Times New Roman"/>
              </a:rPr>
              <a:t>shows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>
                <a:latin typeface="Times New Roman"/>
                <a:cs typeface="Times New Roman"/>
              </a:rPr>
              <a:t>across an </a:t>
            </a:r>
            <a:r>
              <a:rPr dirty="0" sz="1400" spc="-5">
                <a:latin typeface="Times New Roman"/>
                <a:cs typeface="Times New Roman"/>
              </a:rPr>
              <a:t>element (represented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-5">
                <a:latin typeface="Times New Roman"/>
                <a:cs typeface="Times New Roman"/>
              </a:rPr>
              <a:t>rectangular block) connected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points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i="1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plus </a:t>
            </a:r>
            <a:r>
              <a:rPr dirty="0" sz="1400" spc="-50">
                <a:latin typeface="Times New Roman"/>
                <a:cs typeface="Times New Roman"/>
              </a:rPr>
              <a:t>(</a:t>
            </a:r>
            <a:r>
              <a:rPr dirty="0" sz="1400" spc="-50">
                <a:latin typeface="DejaVu Sans"/>
                <a:cs typeface="DejaVu Sans"/>
              </a:rPr>
              <a:t>+</a:t>
            </a:r>
            <a:r>
              <a:rPr dirty="0" sz="1400" spc="-5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and minus  </a:t>
            </a:r>
            <a:r>
              <a:rPr dirty="0" sz="1400" spc="-45">
                <a:latin typeface="Times New Roman"/>
                <a:cs typeface="Times New Roman"/>
              </a:rPr>
              <a:t>(</a:t>
            </a:r>
            <a:r>
              <a:rPr dirty="0" sz="1400" spc="-45">
                <a:latin typeface="DejaVu Sans"/>
                <a:cs typeface="DejaVu Sans"/>
              </a:rPr>
              <a:t>−</a:t>
            </a:r>
            <a:r>
              <a:rPr dirty="0" sz="1400" spc="-45">
                <a:latin typeface="Times New Roman"/>
                <a:cs typeface="Times New Roman"/>
              </a:rPr>
              <a:t>)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used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define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reference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direction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polarity.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7643240"/>
            <a:ext cx="49358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DejaVu Sans"/>
                <a:cs typeface="DejaVu Sans"/>
              </a:rPr>
              <a:t>𝑣</a:t>
            </a:r>
            <a:r>
              <a:rPr dirty="0" baseline="-16666" sz="1500" spc="-37">
                <a:latin typeface="DejaVu Sans"/>
                <a:cs typeface="DejaVu Sans"/>
              </a:rPr>
              <a:t>𝑎𝑏</a:t>
            </a:r>
            <a:r>
              <a:rPr dirty="0" baseline="-16666" sz="1500" spc="367">
                <a:latin typeface="DejaVu Sans"/>
                <a:cs typeface="DejaVu Sans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interpreted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two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ways: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(1)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point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a</a:t>
            </a:r>
            <a:r>
              <a:rPr dirty="0" sz="1400" spc="140" i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potential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45529" y="7679816"/>
            <a:ext cx="2768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1904" sz="2100" spc="-209">
                <a:latin typeface="DejaVu Sans"/>
                <a:cs typeface="DejaVu Sans"/>
              </a:rPr>
              <a:t>𝑣</a:t>
            </a:r>
            <a:r>
              <a:rPr dirty="0" sz="1000" spc="35">
                <a:latin typeface="DejaVu Sans"/>
                <a:cs typeface="DejaVu Sans"/>
              </a:rPr>
              <a:t>𝑎</a:t>
            </a:r>
            <a:r>
              <a:rPr dirty="0" sz="1000" spc="-10">
                <a:latin typeface="DejaVu Sans"/>
                <a:cs typeface="DejaVu Sans"/>
              </a:rPr>
              <a:t>𝑏</a:t>
            </a:r>
            <a:endParaRPr sz="1000">
              <a:latin typeface="DejaVu Sans"/>
              <a:cs typeface="DejaVu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7853781"/>
            <a:ext cx="5296535" cy="963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59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volts higher than point </a:t>
            </a:r>
            <a:r>
              <a:rPr dirty="0" sz="1400" i="1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, or </a:t>
            </a:r>
            <a:r>
              <a:rPr dirty="0" sz="1400" spc="-5">
                <a:latin typeface="Times New Roman"/>
                <a:cs typeface="Times New Roman"/>
              </a:rPr>
              <a:t>(2) the </a:t>
            </a:r>
            <a:r>
              <a:rPr dirty="0" sz="1400" spc="-10">
                <a:latin typeface="Times New Roman"/>
                <a:cs typeface="Times New Roman"/>
              </a:rPr>
              <a:t>potential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point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with respect to  point </a:t>
            </a:r>
            <a:r>
              <a:rPr dirty="0" sz="1400" i="1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DejaVu Sans"/>
                <a:cs typeface="DejaVu Sans"/>
              </a:rPr>
              <a:t>𝑣</a:t>
            </a:r>
            <a:r>
              <a:rPr dirty="0" baseline="-16666" sz="1500">
                <a:latin typeface="DejaVu Sans"/>
                <a:cs typeface="DejaVu Sans"/>
              </a:rPr>
              <a:t>𝑎𝑏</a:t>
            </a:r>
            <a:r>
              <a:rPr dirty="0" sz="1400">
                <a:latin typeface="Times New Roman"/>
                <a:cs typeface="Times New Roman"/>
              </a:rPr>
              <a:t>. It </a:t>
            </a:r>
            <a:r>
              <a:rPr dirty="0" sz="1400" spc="-5">
                <a:latin typeface="Times New Roman"/>
                <a:cs typeface="Times New Roman"/>
              </a:rPr>
              <a:t>follows logically that in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general</a:t>
            </a:r>
            <a:endParaRPr sz="1400">
              <a:latin typeface="Times New Roman"/>
              <a:cs typeface="Times New Roman"/>
            </a:endParaRPr>
          </a:p>
          <a:p>
            <a:pPr marL="2193290">
              <a:lnSpc>
                <a:spcPct val="100000"/>
              </a:lnSpc>
              <a:spcBef>
                <a:spcPts val="800"/>
              </a:spcBef>
              <a:tabLst>
                <a:tab pos="4294505" algn="l"/>
              </a:tabLst>
            </a:pPr>
            <a:r>
              <a:rPr dirty="0" sz="1400" spc="-25">
                <a:latin typeface="DejaVu Sans"/>
                <a:cs typeface="DejaVu Sans"/>
              </a:rPr>
              <a:t>𝑣</a:t>
            </a:r>
            <a:r>
              <a:rPr dirty="0" baseline="-16666" sz="1500" spc="-37">
                <a:latin typeface="DejaVu Sans"/>
                <a:cs typeface="DejaVu Sans"/>
              </a:rPr>
              <a:t>𝑎𝑏</a:t>
            </a:r>
            <a:r>
              <a:rPr dirty="0" baseline="-16666" sz="1500" spc="209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=</a:t>
            </a:r>
            <a:r>
              <a:rPr dirty="0" sz="1400" spc="-55">
                <a:latin typeface="DejaVu Sans"/>
                <a:cs typeface="DejaVu Sans"/>
              </a:rPr>
              <a:t> </a:t>
            </a:r>
            <a:r>
              <a:rPr dirty="0" sz="1400" spc="-50">
                <a:latin typeface="DejaVu Sans"/>
                <a:cs typeface="DejaVu Sans"/>
              </a:rPr>
              <a:t>−𝑣</a:t>
            </a:r>
            <a:r>
              <a:rPr dirty="0" baseline="-16666" sz="1500" spc="-75">
                <a:latin typeface="DejaVu Sans"/>
                <a:cs typeface="DejaVu Sans"/>
              </a:rPr>
              <a:t>𝑏𝑎	</a:t>
            </a:r>
            <a:r>
              <a:rPr dirty="0" sz="1400" spc="-65">
                <a:latin typeface="DejaVu Sans"/>
                <a:cs typeface="DejaVu Sans"/>
              </a:rPr>
              <a:t>(1.4)</a:t>
            </a:r>
            <a:endParaRPr sz="1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2317750"/>
            <a:ext cx="5302885" cy="2312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43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(1.5)</a:t>
            </a:r>
            <a:endParaRPr sz="1200">
              <a:latin typeface="Times New Roman"/>
              <a:cs typeface="Times New Roman"/>
            </a:endParaRPr>
          </a:p>
          <a:p>
            <a:pPr algn="ctr" marR="4445">
              <a:lnSpc>
                <a:spcPts val="1430"/>
              </a:lnSpc>
            </a:pPr>
            <a:r>
              <a:rPr dirty="0" sz="1200">
                <a:latin typeface="Times New Roman"/>
                <a:cs typeface="Times New Roman"/>
              </a:rPr>
              <a:t>Polarity of </a:t>
            </a:r>
            <a:r>
              <a:rPr dirty="0" sz="1200" spc="-5">
                <a:latin typeface="Times New Roman"/>
                <a:cs typeface="Times New Roman"/>
              </a:rPr>
              <a:t>voltage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30">
                <a:latin typeface="DejaVu Sans"/>
                <a:cs typeface="DejaVu Sans"/>
              </a:rPr>
              <a:t>𝑣</a:t>
            </a:r>
            <a:r>
              <a:rPr dirty="0" baseline="-16339" sz="1275" spc="-44">
                <a:latin typeface="DejaVu Sans"/>
                <a:cs typeface="DejaVu Sans"/>
              </a:rPr>
              <a:t>𝑎𝑏</a:t>
            </a:r>
            <a:endParaRPr baseline="-16339" sz="1275">
              <a:latin typeface="DejaVu Sans"/>
              <a:cs typeface="DejaVu Sans"/>
            </a:endParaRPr>
          </a:p>
          <a:p>
            <a:pPr algn="just" marL="12700" marR="5080">
              <a:lnSpc>
                <a:spcPct val="144900"/>
              </a:lnSpc>
              <a:spcBef>
                <a:spcPts val="54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 spc="5">
                <a:latin typeface="Times New Roman"/>
                <a:cs typeface="Times New Roman"/>
              </a:rPr>
              <a:t>1.6, </a:t>
            </a:r>
            <a:r>
              <a:rPr dirty="0" sz="1400" spc="-5">
                <a:latin typeface="Times New Roman"/>
                <a:cs typeface="Times New Roman"/>
              </a:rPr>
              <a:t>we have two representations 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same  </a:t>
            </a:r>
            <a:r>
              <a:rPr dirty="0" sz="1400" spc="-5">
                <a:latin typeface="Times New Roman"/>
                <a:cs typeface="Times New Roman"/>
              </a:rPr>
              <a:t>voltage. </a:t>
            </a:r>
            <a:r>
              <a:rPr dirty="0" sz="1400">
                <a:latin typeface="Times New Roman"/>
                <a:cs typeface="Times New Roman"/>
              </a:rPr>
              <a:t>In Fig. </a:t>
            </a:r>
            <a:r>
              <a:rPr dirty="0" sz="1400" spc="-5">
                <a:latin typeface="Times New Roman"/>
                <a:cs typeface="Times New Roman"/>
              </a:rPr>
              <a:t>1.6(a), point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25">
                <a:latin typeface="DejaVu Sans"/>
                <a:cs typeface="DejaVu Sans"/>
              </a:rPr>
              <a:t>+9 </a:t>
            </a:r>
            <a:r>
              <a:rPr dirty="0" sz="1400" spc="35">
                <a:latin typeface="DejaVu Sans"/>
                <a:cs typeface="DejaVu Sans"/>
              </a:rPr>
              <a:t>𝑉 </a:t>
            </a:r>
            <a:r>
              <a:rPr dirty="0" sz="1400">
                <a:latin typeface="Times New Roman"/>
                <a:cs typeface="Times New Roman"/>
              </a:rPr>
              <a:t>above </a:t>
            </a:r>
            <a:r>
              <a:rPr dirty="0" sz="1400" spc="-5">
                <a:latin typeface="Times New Roman"/>
                <a:cs typeface="Times New Roman"/>
              </a:rPr>
              <a:t>point </a:t>
            </a:r>
            <a:r>
              <a:rPr dirty="0" sz="1400" i="1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; </a:t>
            </a:r>
            <a:r>
              <a:rPr dirty="0" sz="1400" spc="-5">
                <a:latin typeface="Times New Roman"/>
                <a:cs typeface="Times New Roman"/>
              </a:rPr>
              <a:t>in Fig. </a:t>
            </a:r>
            <a:r>
              <a:rPr dirty="0" sz="1400">
                <a:latin typeface="Times New Roman"/>
                <a:cs typeface="Times New Roman"/>
              </a:rPr>
              <a:t>1.6(b), </a:t>
            </a:r>
            <a:r>
              <a:rPr dirty="0" sz="1400" spc="-5">
                <a:latin typeface="Times New Roman"/>
                <a:cs typeface="Times New Roman"/>
              </a:rPr>
              <a:t>point  </a:t>
            </a:r>
            <a:r>
              <a:rPr dirty="0" sz="1400" i="1">
                <a:latin typeface="Times New Roman"/>
                <a:cs typeface="Times New Roman"/>
              </a:rPr>
              <a:t>b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20">
                <a:latin typeface="DejaVu Sans"/>
                <a:cs typeface="DejaVu Sans"/>
              </a:rPr>
              <a:t>−9 </a:t>
            </a:r>
            <a:r>
              <a:rPr dirty="0" sz="1400" spc="35">
                <a:latin typeface="DejaVu Sans"/>
                <a:cs typeface="DejaVu Sans"/>
              </a:rPr>
              <a:t>𝑉 </a:t>
            </a:r>
            <a:r>
              <a:rPr dirty="0" sz="1400">
                <a:latin typeface="Times New Roman"/>
                <a:cs typeface="Times New Roman"/>
              </a:rPr>
              <a:t>above </a:t>
            </a:r>
            <a:r>
              <a:rPr dirty="0" sz="1400" spc="-5">
                <a:latin typeface="Times New Roman"/>
                <a:cs typeface="Times New Roman"/>
              </a:rPr>
              <a:t>point </a:t>
            </a:r>
            <a:r>
              <a:rPr dirty="0" sz="1400" i="1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may say that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Fig. 1.6(a), </a:t>
            </a: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5">
                <a:latin typeface="Times New Roman"/>
                <a:cs typeface="Times New Roman"/>
              </a:rPr>
              <a:t>9-V  </a:t>
            </a:r>
            <a:r>
              <a:rPr dirty="0" sz="1400" spc="-5" i="1">
                <a:latin typeface="Times New Roman"/>
                <a:cs typeface="Times New Roman"/>
              </a:rPr>
              <a:t>voltage drop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i="1">
                <a:latin typeface="Times New Roman"/>
                <a:cs typeface="Times New Roman"/>
              </a:rPr>
              <a:t>b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equivalently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5">
                <a:latin typeface="Times New Roman"/>
                <a:cs typeface="Times New Roman"/>
              </a:rPr>
              <a:t>9-V </a:t>
            </a:r>
            <a:r>
              <a:rPr dirty="0" sz="1400" spc="-5" i="1">
                <a:latin typeface="Times New Roman"/>
                <a:cs typeface="Times New Roman"/>
              </a:rPr>
              <a:t>voltage rise </a:t>
            </a:r>
            <a:r>
              <a:rPr dirty="0" sz="1400">
                <a:latin typeface="Times New Roman"/>
                <a:cs typeface="Times New Roman"/>
              </a:rPr>
              <a:t>from b to a. </a:t>
            </a:r>
            <a:r>
              <a:rPr dirty="0" sz="1400" spc="-10">
                <a:latin typeface="Times New Roman"/>
                <a:cs typeface="Times New Roman"/>
              </a:rPr>
              <a:t>In  </a:t>
            </a:r>
            <a:r>
              <a:rPr dirty="0" sz="1400" spc="-5">
                <a:latin typeface="Times New Roman"/>
                <a:cs typeface="Times New Roman"/>
              </a:rPr>
              <a:t>other words,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voltage drop from </a:t>
            </a:r>
            <a:r>
              <a:rPr dirty="0" sz="1400">
                <a:latin typeface="Times New Roman"/>
                <a:cs typeface="Times New Roman"/>
              </a:rPr>
              <a:t>a to b </a:t>
            </a:r>
            <a:r>
              <a:rPr dirty="0" sz="1400" spc="-5">
                <a:latin typeface="Times New Roman"/>
                <a:cs typeface="Times New Roman"/>
              </a:rPr>
              <a:t>is equivalent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 spc="-10">
                <a:latin typeface="Times New Roman"/>
                <a:cs typeface="Times New Roman"/>
              </a:rPr>
              <a:t>rise 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i="1">
                <a:latin typeface="Times New Roman"/>
                <a:cs typeface="Times New Roman"/>
              </a:rPr>
              <a:t>b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6436232"/>
            <a:ext cx="5302250" cy="32988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65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1.6</a:t>
            </a:r>
            <a:endParaRPr sz="1400">
              <a:latin typeface="Times New Roman"/>
              <a:cs typeface="Times New Roman"/>
            </a:endParaRPr>
          </a:p>
          <a:p>
            <a:pPr marL="1339850" indent="158115">
              <a:lnSpc>
                <a:spcPts val="1395"/>
              </a:lnSpc>
            </a:pPr>
            <a:r>
              <a:rPr dirty="0" sz="1200" spc="-5">
                <a:latin typeface="Times New Roman"/>
                <a:cs typeface="Times New Roman"/>
              </a:rPr>
              <a:t>Two equivalent representations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algn="ctr" marL="1339850" marR="1336040">
              <a:lnSpc>
                <a:spcPts val="1400"/>
              </a:lnSpc>
              <a:spcBef>
                <a:spcPts val="65"/>
              </a:spcBef>
            </a:pPr>
            <a:r>
              <a:rPr dirty="0" sz="1200" spc="-5">
                <a:latin typeface="Times New Roman"/>
                <a:cs typeface="Times New Roman"/>
              </a:rPr>
              <a:t>same </a:t>
            </a:r>
            <a:r>
              <a:rPr dirty="0" sz="1200">
                <a:latin typeface="Times New Roman"/>
                <a:cs typeface="Times New Roman"/>
              </a:rPr>
              <a:t>voltage </a:t>
            </a:r>
            <a:r>
              <a:rPr dirty="0" sz="1200" spc="-25">
                <a:latin typeface="DejaVu Sans"/>
                <a:cs typeface="DejaVu Sans"/>
              </a:rPr>
              <a:t>𝑣</a:t>
            </a:r>
            <a:r>
              <a:rPr dirty="0" baseline="-16339" sz="1275" spc="-37">
                <a:latin typeface="DejaVu Sans"/>
                <a:cs typeface="DejaVu Sans"/>
              </a:rPr>
              <a:t>𝑎𝑏 </a:t>
            </a:r>
            <a:r>
              <a:rPr dirty="0" sz="1200">
                <a:latin typeface="Times New Roman"/>
                <a:cs typeface="Times New Roman"/>
              </a:rPr>
              <a:t>: </a:t>
            </a:r>
            <a:r>
              <a:rPr dirty="0" sz="1200" spc="-5">
                <a:latin typeface="Times New Roman"/>
                <a:cs typeface="Times New Roman"/>
              </a:rPr>
              <a:t>(a) </a:t>
            </a:r>
            <a:r>
              <a:rPr dirty="0" sz="1200">
                <a:latin typeface="Times New Roman"/>
                <a:cs typeface="Times New Roman"/>
              </a:rPr>
              <a:t>point </a:t>
            </a:r>
            <a:r>
              <a:rPr dirty="0" sz="1200" spc="-5" i="1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9 </a:t>
            </a:r>
            <a:r>
              <a:rPr dirty="0" sz="1200" spc="-5">
                <a:latin typeface="Times New Roman"/>
                <a:cs typeface="Times New Roman"/>
              </a:rPr>
              <a:t>V above  </a:t>
            </a:r>
            <a:r>
              <a:rPr dirty="0" sz="1200">
                <a:latin typeface="Times New Roman"/>
                <a:cs typeface="Times New Roman"/>
              </a:rPr>
              <a:t>point </a:t>
            </a:r>
            <a:r>
              <a:rPr dirty="0" sz="1200" i="1">
                <a:latin typeface="Times New Roman"/>
                <a:cs typeface="Times New Roman"/>
              </a:rPr>
              <a:t>b</a:t>
            </a:r>
            <a:r>
              <a:rPr dirty="0" sz="120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(b) </a:t>
            </a:r>
            <a:r>
              <a:rPr dirty="0" sz="1200">
                <a:latin typeface="Times New Roman"/>
                <a:cs typeface="Times New Roman"/>
              </a:rPr>
              <a:t>point </a:t>
            </a:r>
            <a:r>
              <a:rPr dirty="0" sz="1200" i="1">
                <a:latin typeface="Times New Roman"/>
                <a:cs typeface="Times New Roman"/>
              </a:rPr>
              <a:t>b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 spc="-55">
                <a:latin typeface="DejaVu Sans"/>
                <a:cs typeface="DejaVu Sans"/>
              </a:rPr>
              <a:t>−</a:t>
            </a:r>
            <a:r>
              <a:rPr dirty="0" sz="1200" spc="-55">
                <a:latin typeface="Times New Roman"/>
                <a:cs typeface="Times New Roman"/>
              </a:rPr>
              <a:t>9 </a:t>
            </a:r>
            <a:r>
              <a:rPr dirty="0" sz="1200" spc="-5">
                <a:latin typeface="Times New Roman"/>
                <a:cs typeface="Times New Roman"/>
              </a:rPr>
              <a:t>V above </a:t>
            </a:r>
            <a:r>
              <a:rPr dirty="0" sz="1200">
                <a:latin typeface="Times New Roman"/>
                <a:cs typeface="Times New Roman"/>
              </a:rPr>
              <a:t>point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800"/>
              </a:lnSpc>
              <a:spcBef>
                <a:spcPts val="530"/>
              </a:spcBef>
            </a:pPr>
            <a:r>
              <a:rPr dirty="0" sz="1400" spc="-5">
                <a:latin typeface="Times New Roman"/>
                <a:cs typeface="Times New Roman"/>
              </a:rPr>
              <a:t>Current and voltage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two basic variables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electric circuits. The  common </a:t>
            </a:r>
            <a:r>
              <a:rPr dirty="0" sz="1400">
                <a:latin typeface="Times New Roman"/>
                <a:cs typeface="Times New Roman"/>
              </a:rPr>
              <a:t>term </a:t>
            </a:r>
            <a:r>
              <a:rPr dirty="0" sz="1400" spc="-5" i="1">
                <a:latin typeface="Times New Roman"/>
                <a:cs typeface="Times New Roman"/>
              </a:rPr>
              <a:t>signal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for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electric quantity such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current or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>
                <a:latin typeface="Times New Roman"/>
                <a:cs typeface="Times New Roman"/>
              </a:rPr>
              <a:t>(or </a:t>
            </a:r>
            <a:r>
              <a:rPr dirty="0" sz="1400" spc="-5">
                <a:latin typeface="Times New Roman"/>
                <a:cs typeface="Times New Roman"/>
              </a:rPr>
              <a:t>even electromagnetic </a:t>
            </a:r>
            <a:r>
              <a:rPr dirty="0" sz="1400">
                <a:latin typeface="Times New Roman"/>
                <a:cs typeface="Times New Roman"/>
              </a:rPr>
              <a:t>wave) </a:t>
            </a:r>
            <a:r>
              <a:rPr dirty="0" sz="1400" spc="-5">
                <a:latin typeface="Times New Roman"/>
                <a:cs typeface="Times New Roman"/>
              </a:rPr>
              <a:t>when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used for conveying  information. Engineers prefer to call such variables signals rather than  mathematical </a:t>
            </a:r>
            <a:r>
              <a:rPr dirty="0" sz="1400" spc="-10">
                <a:latin typeface="Times New Roman"/>
                <a:cs typeface="Times New Roman"/>
              </a:rPr>
              <a:t>functions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because of </a:t>
            </a:r>
            <a:r>
              <a:rPr dirty="0" sz="1400" spc="-5">
                <a:latin typeface="Times New Roman"/>
                <a:cs typeface="Times New Roman"/>
              </a:rPr>
              <a:t>their importance </a:t>
            </a:r>
            <a:r>
              <a:rPr dirty="0" sz="1400" spc="-10">
                <a:latin typeface="Times New Roman"/>
                <a:cs typeface="Times New Roman"/>
              </a:rPr>
              <a:t>in  </a:t>
            </a:r>
            <a:r>
              <a:rPr dirty="0" sz="1400" spc="-5">
                <a:latin typeface="Times New Roman"/>
                <a:cs typeface="Times New Roman"/>
              </a:rPr>
              <a:t>communications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other disciplines. </a:t>
            </a:r>
            <a:r>
              <a:rPr dirty="0" sz="1400" spc="-10">
                <a:latin typeface="Times New Roman"/>
                <a:cs typeface="Times New Roman"/>
              </a:rPr>
              <a:t>Like </a:t>
            </a:r>
            <a:r>
              <a:rPr dirty="0" sz="1400" spc="-5">
                <a:latin typeface="Times New Roman"/>
                <a:cs typeface="Times New Roman"/>
              </a:rPr>
              <a:t>electric current,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constant  voltage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i="1">
                <a:latin typeface="Times New Roman"/>
                <a:cs typeface="Times New Roman"/>
              </a:rPr>
              <a:t>dc </a:t>
            </a:r>
            <a:r>
              <a:rPr dirty="0" sz="1400" spc="-5" i="1">
                <a:latin typeface="Times New Roman"/>
                <a:cs typeface="Times New Roman"/>
              </a:rPr>
              <a:t>voltage </a:t>
            </a:r>
            <a:r>
              <a:rPr dirty="0" sz="1400" spc="-5">
                <a:latin typeface="Times New Roman"/>
                <a:cs typeface="Times New Roman"/>
              </a:rPr>
              <a:t>and is represented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V, </a:t>
            </a:r>
            <a:r>
              <a:rPr dirty="0" sz="1400">
                <a:latin typeface="Times New Roman"/>
                <a:cs typeface="Times New Roman"/>
              </a:rPr>
              <a:t>whereas a  </a:t>
            </a:r>
            <a:r>
              <a:rPr dirty="0" sz="1400" spc="-5">
                <a:latin typeface="Times New Roman"/>
                <a:cs typeface="Times New Roman"/>
              </a:rPr>
              <a:t>sinusoidally time-varying voltage is called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 i="1">
                <a:latin typeface="Times New Roman"/>
                <a:cs typeface="Times New Roman"/>
              </a:rPr>
              <a:t>ac voltage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25038" y="1044884"/>
            <a:ext cx="723739" cy="1174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779652" y="4857763"/>
            <a:ext cx="1865487" cy="14829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2327"/>
            <a:ext cx="5302885" cy="4013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9525">
              <a:lnSpc>
                <a:spcPct val="1437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represented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i="1">
                <a:latin typeface="Times New Roman"/>
                <a:cs typeface="Times New Roman"/>
              </a:rPr>
              <a:t>v. A dc </a:t>
            </a:r>
            <a:r>
              <a:rPr dirty="0" sz="1400" spc="-5">
                <a:latin typeface="Times New Roman"/>
                <a:cs typeface="Times New Roman"/>
              </a:rPr>
              <a:t>voltage is commonly produced </a:t>
            </a:r>
            <a:r>
              <a:rPr dirty="0" sz="1400">
                <a:latin typeface="Times New Roman"/>
                <a:cs typeface="Times New Roman"/>
              </a:rPr>
              <a:t>by a </a:t>
            </a:r>
            <a:r>
              <a:rPr dirty="0" sz="1400" spc="-5">
                <a:latin typeface="Times New Roman"/>
                <a:cs typeface="Times New Roman"/>
              </a:rPr>
              <a:t>battery; </a:t>
            </a:r>
            <a:r>
              <a:rPr dirty="0" sz="1400">
                <a:latin typeface="Times New Roman"/>
                <a:cs typeface="Times New Roman"/>
              </a:rPr>
              <a:t>ac  </a:t>
            </a:r>
            <a:r>
              <a:rPr dirty="0" sz="1400" spc="-5">
                <a:latin typeface="Times New Roman"/>
                <a:cs typeface="Times New Roman"/>
              </a:rPr>
              <a:t>voltage is produced by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electric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generator.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b="1">
                <a:latin typeface="Times New Roman"/>
                <a:cs typeface="Times New Roman"/>
              </a:rPr>
              <a:t>1-5 </a:t>
            </a:r>
            <a:r>
              <a:rPr dirty="0" sz="1400" spc="-5" b="1">
                <a:latin typeface="Times New Roman"/>
                <a:cs typeface="Times New Roman"/>
              </a:rPr>
              <a:t>Power and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Energy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190"/>
              </a:spcBef>
            </a:pPr>
            <a:r>
              <a:rPr dirty="0" sz="1400" spc="-5">
                <a:latin typeface="Times New Roman"/>
                <a:cs typeface="Times New Roman"/>
              </a:rPr>
              <a:t>Although current and voltage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two basic variables in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10">
                <a:latin typeface="Times New Roman"/>
                <a:cs typeface="Times New Roman"/>
              </a:rPr>
              <a:t>electric  </a:t>
            </a:r>
            <a:r>
              <a:rPr dirty="0" sz="1400" spc="-5">
                <a:latin typeface="Times New Roman"/>
                <a:cs typeface="Times New Roman"/>
              </a:rPr>
              <a:t>circuit, they </a:t>
            </a:r>
            <a:r>
              <a:rPr dirty="0" sz="1400">
                <a:latin typeface="Times New Roman"/>
                <a:cs typeface="Times New Roman"/>
              </a:rPr>
              <a:t>are not </a:t>
            </a:r>
            <a:r>
              <a:rPr dirty="0" sz="1400" spc="-5">
                <a:latin typeface="Times New Roman"/>
                <a:cs typeface="Times New Roman"/>
              </a:rPr>
              <a:t>sufficient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themselves.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practical purposes, we  need to know how much </a:t>
            </a:r>
            <a:r>
              <a:rPr dirty="0" sz="1400" spc="-5" i="1">
                <a:latin typeface="Times New Roman"/>
                <a:cs typeface="Times New Roman"/>
              </a:rPr>
              <a:t>power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electric device can handle.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all  know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from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experience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100-watt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bulb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gives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more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light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than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60-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watt bulb.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also know that when we </a:t>
            </a:r>
            <a:r>
              <a:rPr dirty="0" sz="1400" spc="-10">
                <a:latin typeface="Times New Roman"/>
                <a:cs typeface="Times New Roman"/>
              </a:rPr>
              <a:t>pay </a:t>
            </a:r>
            <a:r>
              <a:rPr dirty="0" sz="1400">
                <a:latin typeface="Times New Roman"/>
                <a:cs typeface="Times New Roman"/>
              </a:rPr>
              <a:t>our </a:t>
            </a:r>
            <a:r>
              <a:rPr dirty="0" sz="1400" spc="-5">
                <a:latin typeface="Times New Roman"/>
                <a:cs typeface="Times New Roman"/>
              </a:rPr>
              <a:t>bills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electric utility  companies, we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paying for the electric </a:t>
            </a:r>
            <a:r>
              <a:rPr dirty="0" sz="1400" spc="-5" i="1">
                <a:latin typeface="Times New Roman"/>
                <a:cs typeface="Times New Roman"/>
              </a:rPr>
              <a:t>energy </a:t>
            </a:r>
            <a:r>
              <a:rPr dirty="0" sz="1400" spc="-5">
                <a:latin typeface="Times New Roman"/>
                <a:cs typeface="Times New Roman"/>
              </a:rPr>
              <a:t>consumed over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certain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ts val="241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period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time. </a:t>
            </a:r>
            <a:r>
              <a:rPr dirty="0" sz="1400" spc="-5">
                <a:latin typeface="Times New Roman"/>
                <a:cs typeface="Times New Roman"/>
              </a:rPr>
              <a:t>Thus, </a:t>
            </a: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-5">
                <a:latin typeface="Times New Roman"/>
                <a:cs typeface="Times New Roman"/>
              </a:rPr>
              <a:t>and energy calculations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important in  circuit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analysis.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To relate power and energy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voltage and current, we recall from physics  that: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6530" y="4930012"/>
            <a:ext cx="5469255" cy="69659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857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25"/>
              </a:spcBef>
            </a:pPr>
            <a:r>
              <a:rPr dirty="0" sz="1400" spc="-5" b="1">
                <a:latin typeface="Times New Roman"/>
                <a:cs typeface="Times New Roman"/>
              </a:rPr>
              <a:t>Power is </a:t>
            </a: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5" b="1">
                <a:latin typeface="Times New Roman"/>
                <a:cs typeface="Times New Roman"/>
              </a:rPr>
              <a:t>time rate </a:t>
            </a:r>
            <a:r>
              <a:rPr dirty="0" sz="1400" b="1">
                <a:latin typeface="Times New Roman"/>
                <a:cs typeface="Times New Roman"/>
              </a:rPr>
              <a:t>of </a:t>
            </a:r>
            <a:r>
              <a:rPr dirty="0" sz="1400" spc="-5" b="1">
                <a:latin typeface="Times New Roman"/>
                <a:cs typeface="Times New Roman"/>
              </a:rPr>
              <a:t>expending </a:t>
            </a:r>
            <a:r>
              <a:rPr dirty="0" sz="1400" b="1">
                <a:latin typeface="Times New Roman"/>
                <a:cs typeface="Times New Roman"/>
              </a:rPr>
              <a:t>or </a:t>
            </a:r>
            <a:r>
              <a:rPr dirty="0" sz="1400" spc="-5" b="1">
                <a:latin typeface="Times New Roman"/>
                <a:cs typeface="Times New Roman"/>
              </a:rPr>
              <a:t>absorbing energy, measured</a:t>
            </a:r>
            <a:r>
              <a:rPr dirty="0" sz="1400" spc="6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 marL="96520">
              <a:lnSpc>
                <a:spcPct val="100000"/>
              </a:lnSpc>
              <a:spcBef>
                <a:spcPts val="745"/>
              </a:spcBef>
            </a:pPr>
            <a:r>
              <a:rPr dirty="0" sz="1400" spc="-5" b="1">
                <a:latin typeface="Times New Roman"/>
                <a:cs typeface="Times New Roman"/>
              </a:rPr>
              <a:t>watts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(W).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03371" y="6401688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 h="0">
                <a:moveTo>
                  <a:pt x="0" y="0"/>
                </a:moveTo>
                <a:lnTo>
                  <a:pt x="2395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22726" y="7521828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5" h="0">
                <a:moveTo>
                  <a:pt x="0" y="0"/>
                </a:moveTo>
                <a:lnTo>
                  <a:pt x="23926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95166" y="7521828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 h="0">
                <a:moveTo>
                  <a:pt x="0" y="0"/>
                </a:moveTo>
                <a:lnTo>
                  <a:pt x="2395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58133" y="7521828"/>
            <a:ext cx="204470" cy="0"/>
          </a:xfrm>
          <a:custGeom>
            <a:avLst/>
            <a:gdLst/>
            <a:ahLst/>
            <a:cxnLst/>
            <a:rect l="l" t="t" r="r" b="b"/>
            <a:pathLst>
              <a:path w="204470" h="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0604" y="5747994"/>
            <a:ext cx="5300980" cy="373380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write </a:t>
            </a:r>
            <a:r>
              <a:rPr dirty="0" sz="1400">
                <a:latin typeface="Times New Roman"/>
                <a:cs typeface="Times New Roman"/>
              </a:rPr>
              <a:t>this </a:t>
            </a:r>
            <a:r>
              <a:rPr dirty="0" sz="1400" spc="-10">
                <a:latin typeface="Times New Roman"/>
                <a:cs typeface="Times New Roman"/>
              </a:rPr>
              <a:t>relationship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2472690">
              <a:lnSpc>
                <a:spcPts val="1375"/>
              </a:lnSpc>
              <a:spcBef>
                <a:spcPts val="650"/>
              </a:spcBef>
            </a:pPr>
            <a:r>
              <a:rPr dirty="0" sz="1400" spc="85">
                <a:latin typeface="DejaVu Sans"/>
                <a:cs typeface="DejaVu Sans"/>
              </a:rPr>
              <a:t>𝑑𝑤</a:t>
            </a:r>
            <a:endParaRPr sz="1400">
              <a:latin typeface="DejaVu Sans"/>
              <a:cs typeface="DejaVu Sans"/>
            </a:endParaRPr>
          </a:p>
          <a:p>
            <a:pPr marL="2139950">
              <a:lnSpc>
                <a:spcPts val="1375"/>
              </a:lnSpc>
              <a:tabLst>
                <a:tab pos="4073525" algn="l"/>
              </a:tabLst>
            </a:pPr>
            <a:r>
              <a:rPr dirty="0" sz="1400" spc="-60">
                <a:latin typeface="DejaVu Sans"/>
                <a:cs typeface="DejaVu Sans"/>
              </a:rPr>
              <a:t>𝑝</a:t>
            </a:r>
            <a:r>
              <a:rPr dirty="0" sz="1400" spc="-55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≜</a:t>
            </a:r>
            <a:r>
              <a:rPr dirty="0" sz="1400" spc="185">
                <a:latin typeface="DejaVu Sans"/>
                <a:cs typeface="DejaVu Sans"/>
              </a:rPr>
              <a:t> </a:t>
            </a:r>
            <a:r>
              <a:rPr dirty="0" baseline="-37698" sz="2100" spc="-240">
                <a:latin typeface="DejaVu Sans"/>
                <a:cs typeface="DejaVu Sans"/>
              </a:rPr>
              <a:t>𝑑𝑡	</a:t>
            </a:r>
            <a:r>
              <a:rPr dirty="0" sz="1400" spc="-65">
                <a:latin typeface="DejaVu Sans"/>
                <a:cs typeface="DejaVu Sans"/>
              </a:rPr>
              <a:t>(1.5)</a:t>
            </a:r>
            <a:endParaRPr sz="1400">
              <a:latin typeface="DejaVu Sans"/>
              <a:cs typeface="DejaVu Sans"/>
            </a:endParaRPr>
          </a:p>
          <a:p>
            <a:pPr algn="just" marL="12700" marR="5080">
              <a:lnSpc>
                <a:spcPct val="143600"/>
              </a:lnSpc>
              <a:spcBef>
                <a:spcPts val="62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i="1">
                <a:latin typeface="Times New Roman"/>
                <a:cs typeface="Times New Roman"/>
              </a:rPr>
              <a:t>p </a:t>
            </a:r>
            <a:r>
              <a:rPr dirty="0" sz="1400" spc="-5">
                <a:latin typeface="Times New Roman"/>
                <a:cs typeface="Times New Roman"/>
              </a:rPr>
              <a:t>is power in watts (W), </a:t>
            </a:r>
            <a:r>
              <a:rPr dirty="0" sz="1400" i="1">
                <a:latin typeface="Times New Roman"/>
                <a:cs typeface="Times New Roman"/>
              </a:rPr>
              <a:t>w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energy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joules (J), and </a:t>
            </a:r>
            <a:r>
              <a:rPr dirty="0" sz="1400" i="1">
                <a:latin typeface="Times New Roman"/>
                <a:cs typeface="Times New Roman"/>
              </a:rPr>
              <a:t>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time </a:t>
            </a:r>
            <a:r>
              <a:rPr dirty="0" sz="1400" spc="-10">
                <a:latin typeface="Times New Roman"/>
                <a:cs typeface="Times New Roman"/>
              </a:rPr>
              <a:t>in  </a:t>
            </a:r>
            <a:r>
              <a:rPr dirty="0" sz="1400" spc="-5">
                <a:latin typeface="Times New Roman"/>
                <a:cs typeface="Times New Roman"/>
              </a:rPr>
              <a:t>seconds </a:t>
            </a:r>
            <a:r>
              <a:rPr dirty="0" sz="1400">
                <a:latin typeface="Times New Roman"/>
                <a:cs typeface="Times New Roman"/>
              </a:rPr>
              <a:t>(s).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Eqs. </a:t>
            </a:r>
            <a:r>
              <a:rPr dirty="0" sz="1400" spc="-5">
                <a:latin typeface="Times New Roman"/>
                <a:cs typeface="Times New Roman"/>
              </a:rPr>
              <a:t>(1.1), (1.3), and (1.5), it follows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algn="ctr" marR="473075">
              <a:lnSpc>
                <a:spcPts val="1375"/>
              </a:lnSpc>
              <a:spcBef>
                <a:spcPts val="625"/>
              </a:spcBef>
              <a:tabLst>
                <a:tab pos="471805" algn="l"/>
                <a:tab pos="835025" algn="l"/>
              </a:tabLst>
            </a:pPr>
            <a:r>
              <a:rPr dirty="0" sz="1400" spc="85">
                <a:latin typeface="DejaVu Sans"/>
                <a:cs typeface="DejaVu Sans"/>
              </a:rPr>
              <a:t>𝑑𝑤	𝑑𝑤	</a:t>
            </a:r>
            <a:r>
              <a:rPr dirty="0" sz="1400" spc="-60">
                <a:latin typeface="DejaVu Sans"/>
                <a:cs typeface="DejaVu Sans"/>
              </a:rPr>
              <a:t>𝑑𝑞</a:t>
            </a:r>
            <a:endParaRPr sz="1400">
              <a:latin typeface="DejaVu Sans"/>
              <a:cs typeface="DejaVu Sans"/>
            </a:endParaRPr>
          </a:p>
          <a:p>
            <a:pPr marL="1560830">
              <a:lnSpc>
                <a:spcPts val="1375"/>
              </a:lnSpc>
              <a:tabLst>
                <a:tab pos="4105275" algn="l"/>
              </a:tabLst>
            </a:pPr>
            <a:r>
              <a:rPr dirty="0" sz="1400" spc="-60">
                <a:latin typeface="DejaVu Sans"/>
                <a:cs typeface="DejaVu Sans"/>
              </a:rPr>
              <a:t>𝑝 </a:t>
            </a:r>
            <a:r>
              <a:rPr dirty="0" sz="1400" spc="-125">
                <a:latin typeface="DejaVu Sans"/>
                <a:cs typeface="DejaVu Sans"/>
              </a:rPr>
              <a:t>=  </a:t>
            </a:r>
            <a:r>
              <a:rPr dirty="0" baseline="-37698" sz="2100" spc="-240">
                <a:latin typeface="DejaVu Sans"/>
                <a:cs typeface="DejaVu Sans"/>
              </a:rPr>
              <a:t>𝑑𝑡   </a:t>
            </a:r>
            <a:r>
              <a:rPr dirty="0" sz="1400" spc="-125">
                <a:latin typeface="DejaVu Sans"/>
                <a:cs typeface="DejaVu Sans"/>
              </a:rPr>
              <a:t>=  </a:t>
            </a:r>
            <a:r>
              <a:rPr dirty="0" baseline="-37698" sz="2100" spc="-89">
                <a:latin typeface="DejaVu Sans"/>
                <a:cs typeface="DejaVu Sans"/>
              </a:rPr>
              <a:t>𝑑𝑞 </a:t>
            </a:r>
            <a:r>
              <a:rPr dirty="0" sz="1400" spc="-530">
                <a:latin typeface="DejaVu Sans"/>
                <a:cs typeface="DejaVu Sans"/>
              </a:rPr>
              <a:t>∙</a:t>
            </a:r>
            <a:r>
              <a:rPr dirty="0" sz="1400" spc="-25">
                <a:latin typeface="DejaVu Sans"/>
                <a:cs typeface="DejaVu Sans"/>
              </a:rPr>
              <a:t> </a:t>
            </a:r>
            <a:r>
              <a:rPr dirty="0" baseline="-37698" sz="2100" spc="-240">
                <a:latin typeface="DejaVu Sans"/>
                <a:cs typeface="DejaVu Sans"/>
              </a:rPr>
              <a:t>𝑑𝑡</a:t>
            </a:r>
            <a:r>
              <a:rPr dirty="0" baseline="-37698" sz="2100" spc="-202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=</a:t>
            </a:r>
            <a:r>
              <a:rPr dirty="0" sz="1400" spc="-70">
                <a:latin typeface="DejaVu Sans"/>
                <a:cs typeface="DejaVu Sans"/>
              </a:rPr>
              <a:t> </a:t>
            </a:r>
            <a:r>
              <a:rPr dirty="0" sz="1400" spc="-240">
                <a:latin typeface="DejaVu Sans"/>
                <a:cs typeface="DejaVu Sans"/>
              </a:rPr>
              <a:t>𝑣𝑖	</a:t>
            </a:r>
            <a:r>
              <a:rPr dirty="0" sz="1400" spc="-65">
                <a:latin typeface="DejaVu Sans"/>
                <a:cs typeface="DejaVu Sans"/>
              </a:rPr>
              <a:t>(1.6)</a:t>
            </a:r>
            <a:endParaRPr sz="1400">
              <a:latin typeface="DejaVu Sans"/>
              <a:cs typeface="DejaVu Sans"/>
            </a:endParaRPr>
          </a:p>
          <a:p>
            <a:pPr algn="just" marL="12700">
              <a:lnSpc>
                <a:spcPct val="100000"/>
              </a:lnSpc>
              <a:spcBef>
                <a:spcPts val="1655"/>
              </a:spcBef>
            </a:pPr>
            <a:r>
              <a:rPr dirty="0" sz="1400" spc="-5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2157095">
              <a:lnSpc>
                <a:spcPct val="100000"/>
              </a:lnSpc>
              <a:spcBef>
                <a:spcPts val="795"/>
              </a:spcBef>
              <a:tabLst>
                <a:tab pos="4097654" algn="l"/>
              </a:tabLst>
            </a:pPr>
            <a:r>
              <a:rPr dirty="0" sz="1400" spc="-60">
                <a:latin typeface="DejaVu Sans"/>
                <a:cs typeface="DejaVu Sans"/>
              </a:rPr>
              <a:t>𝑝</a:t>
            </a:r>
            <a:r>
              <a:rPr dirty="0" sz="1400" spc="-55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=</a:t>
            </a:r>
            <a:r>
              <a:rPr dirty="0" sz="1400" spc="-65">
                <a:latin typeface="DejaVu Sans"/>
                <a:cs typeface="DejaVu Sans"/>
              </a:rPr>
              <a:t> </a:t>
            </a:r>
            <a:r>
              <a:rPr dirty="0" sz="1400" spc="-240">
                <a:latin typeface="DejaVu Sans"/>
                <a:cs typeface="DejaVu Sans"/>
              </a:rPr>
              <a:t>𝑣𝑖	</a:t>
            </a:r>
            <a:r>
              <a:rPr dirty="0" sz="1400" spc="-65">
                <a:latin typeface="DejaVu Sans"/>
                <a:cs typeface="DejaVu Sans"/>
              </a:rPr>
              <a:t>(1.7)</a:t>
            </a:r>
            <a:endParaRPr sz="1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The power </a:t>
            </a:r>
            <a:r>
              <a:rPr dirty="0" sz="1400" i="1">
                <a:latin typeface="Times New Roman"/>
                <a:cs typeface="Times New Roman"/>
              </a:rPr>
              <a:t>p </a:t>
            </a:r>
            <a:r>
              <a:rPr dirty="0" sz="1400" spc="-5">
                <a:latin typeface="Times New Roman"/>
                <a:cs typeface="Times New Roman"/>
              </a:rPr>
              <a:t>in Eq. </a:t>
            </a:r>
            <a:r>
              <a:rPr dirty="0" sz="1400">
                <a:latin typeface="Times New Roman"/>
                <a:cs typeface="Times New Roman"/>
              </a:rPr>
              <a:t>(1.7)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time-varying quantity </a:t>
            </a:r>
            <a:r>
              <a:rPr dirty="0" sz="1400">
                <a:latin typeface="Times New Roman"/>
                <a:cs typeface="Times New Roman"/>
              </a:rPr>
              <a:t>and is </a:t>
            </a:r>
            <a:r>
              <a:rPr dirty="0" sz="1400" spc="-5">
                <a:latin typeface="Times New Roman"/>
                <a:cs typeface="Times New Roman"/>
              </a:rPr>
              <a:t>called the  </a:t>
            </a:r>
            <a:r>
              <a:rPr dirty="0" sz="1400" spc="-5" i="1">
                <a:latin typeface="Times New Roman"/>
                <a:cs typeface="Times New Roman"/>
              </a:rPr>
              <a:t>instantaneous </a:t>
            </a:r>
            <a:r>
              <a:rPr dirty="0" sz="1400" i="1">
                <a:latin typeface="Times New Roman"/>
                <a:cs typeface="Times New Roman"/>
              </a:rPr>
              <a:t>power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Thus, the power absorbed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supplied </a:t>
            </a:r>
            <a:r>
              <a:rPr dirty="0" sz="1400">
                <a:latin typeface="Times New Roman"/>
                <a:cs typeface="Times New Roman"/>
              </a:rPr>
              <a:t>by an  </a:t>
            </a:r>
            <a:r>
              <a:rPr dirty="0" sz="1400" spc="-5">
                <a:latin typeface="Times New Roman"/>
                <a:cs typeface="Times New Roman"/>
              </a:rPr>
              <a:t>element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product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across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element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current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0802"/>
            <a:ext cx="5302885" cy="43453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12700" marR="5080">
              <a:lnSpc>
                <a:spcPct val="145000"/>
              </a:lnSpc>
              <a:spcBef>
                <a:spcPts val="125"/>
              </a:spcBef>
            </a:pPr>
            <a:r>
              <a:rPr dirty="0" sz="1400" spc="-5">
                <a:latin typeface="Times New Roman"/>
                <a:cs typeface="Times New Roman"/>
              </a:rPr>
              <a:t>through </a:t>
            </a:r>
            <a:r>
              <a:rPr dirty="0" sz="1400">
                <a:latin typeface="Times New Roman"/>
                <a:cs typeface="Times New Roman"/>
              </a:rPr>
              <a:t>it. If </a:t>
            </a:r>
            <a:r>
              <a:rPr dirty="0" sz="1400" spc="-5">
                <a:latin typeface="Times New Roman"/>
                <a:cs typeface="Times New Roman"/>
              </a:rPr>
              <a:t>the power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25">
                <a:latin typeface="DejaVu Sans"/>
                <a:cs typeface="DejaVu Sans"/>
              </a:rPr>
              <a:t>+ </a:t>
            </a:r>
            <a:r>
              <a:rPr dirty="0" sz="1400" spc="-5">
                <a:latin typeface="Times New Roman"/>
                <a:cs typeface="Times New Roman"/>
              </a:rPr>
              <a:t>sign, power is being delivered to or  absorbed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element. </a:t>
            </a:r>
            <a:r>
              <a:rPr dirty="0" sz="1400">
                <a:latin typeface="Times New Roman"/>
                <a:cs typeface="Times New Roman"/>
              </a:rPr>
              <a:t>If, on </a:t>
            </a:r>
            <a:r>
              <a:rPr dirty="0" sz="1400" spc="-5">
                <a:latin typeface="Times New Roman"/>
                <a:cs typeface="Times New Roman"/>
              </a:rPr>
              <a:t>the other hand,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power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25">
                <a:latin typeface="DejaVu Sans"/>
                <a:cs typeface="DejaVu Sans"/>
              </a:rPr>
              <a:t>− </a:t>
            </a:r>
            <a:r>
              <a:rPr dirty="0" sz="1400" spc="-5">
                <a:latin typeface="Times New Roman"/>
                <a:cs typeface="Times New Roman"/>
              </a:rPr>
              <a:t>sign,  </a:t>
            </a: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-5">
                <a:latin typeface="Times New Roman"/>
                <a:cs typeface="Times New Roman"/>
              </a:rPr>
              <a:t>is being supplied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the element. </a:t>
            </a:r>
            <a:r>
              <a:rPr dirty="0" sz="1400">
                <a:latin typeface="Times New Roman"/>
                <a:cs typeface="Times New Roman"/>
              </a:rPr>
              <a:t>But </a:t>
            </a:r>
            <a:r>
              <a:rPr dirty="0" sz="1400" spc="-5">
                <a:latin typeface="Times New Roman"/>
                <a:cs typeface="Times New Roman"/>
              </a:rPr>
              <a:t>how </a:t>
            </a:r>
            <a:r>
              <a:rPr dirty="0" sz="1400">
                <a:latin typeface="Times New Roman"/>
                <a:cs typeface="Times New Roman"/>
              </a:rPr>
              <a:t>do </a:t>
            </a:r>
            <a:r>
              <a:rPr dirty="0" sz="1400" spc="-5">
                <a:latin typeface="Times New Roman"/>
                <a:cs typeface="Times New Roman"/>
              </a:rPr>
              <a:t>we know when the  </a:t>
            </a: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-5">
                <a:latin typeface="Times New Roman"/>
                <a:cs typeface="Times New Roman"/>
              </a:rPr>
              <a:t>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negative </a:t>
            </a:r>
            <a:r>
              <a:rPr dirty="0" sz="1400">
                <a:latin typeface="Times New Roman"/>
                <a:cs typeface="Times New Roman"/>
              </a:rPr>
              <a:t>or a </a:t>
            </a:r>
            <a:r>
              <a:rPr dirty="0" sz="1400" spc="-5">
                <a:latin typeface="Times New Roman"/>
                <a:cs typeface="Times New Roman"/>
              </a:rPr>
              <a:t>positive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sign?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Current direction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voltage polarity </a:t>
            </a:r>
            <a:r>
              <a:rPr dirty="0" sz="1400">
                <a:latin typeface="Times New Roman"/>
                <a:cs typeface="Times New Roman"/>
              </a:rPr>
              <a:t>play a </a:t>
            </a:r>
            <a:r>
              <a:rPr dirty="0" sz="1400" spc="-5">
                <a:latin typeface="Times New Roman"/>
                <a:cs typeface="Times New Roman"/>
              </a:rPr>
              <a:t>major </a:t>
            </a:r>
            <a:r>
              <a:rPr dirty="0" sz="1400">
                <a:latin typeface="Times New Roman"/>
                <a:cs typeface="Times New Roman"/>
              </a:rPr>
              <a:t>role </a:t>
            </a:r>
            <a:r>
              <a:rPr dirty="0" sz="1400" spc="-5">
                <a:latin typeface="Times New Roman"/>
                <a:cs typeface="Times New Roman"/>
              </a:rPr>
              <a:t>in determining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sign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power.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5">
                <a:latin typeface="Times New Roman"/>
                <a:cs typeface="Times New Roman"/>
              </a:rPr>
              <a:t>therefore important that we </a:t>
            </a:r>
            <a:r>
              <a:rPr dirty="0" sz="1400">
                <a:latin typeface="Times New Roman"/>
                <a:cs typeface="Times New Roman"/>
              </a:rPr>
              <a:t>pay </a:t>
            </a:r>
            <a:r>
              <a:rPr dirty="0" sz="1400" spc="-5">
                <a:latin typeface="Times New Roman"/>
                <a:cs typeface="Times New Roman"/>
              </a:rPr>
              <a:t>attention to the  relationship between current </a:t>
            </a:r>
            <a:r>
              <a:rPr dirty="0" sz="1400" i="1">
                <a:latin typeface="Times New Roman"/>
                <a:cs typeface="Times New Roman"/>
              </a:rPr>
              <a:t>i </a:t>
            </a:r>
            <a:r>
              <a:rPr dirty="0" sz="1400" spc="-5">
                <a:latin typeface="Times New Roman"/>
                <a:cs typeface="Times New Roman"/>
              </a:rPr>
              <a:t>and voltage </a:t>
            </a:r>
            <a:r>
              <a:rPr dirty="0" sz="1400" i="1">
                <a:latin typeface="Times New Roman"/>
                <a:cs typeface="Times New Roman"/>
              </a:rPr>
              <a:t>v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1.7(a). </a:t>
            </a:r>
            <a:r>
              <a:rPr dirty="0" sz="1400" spc="-5">
                <a:latin typeface="Times New Roman"/>
                <a:cs typeface="Times New Roman"/>
              </a:rPr>
              <a:t>The voltage  polarity and current direction must conform with those shown in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Fig.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437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1.7(a) in order for the </a:t>
            </a: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-5">
                <a:latin typeface="Times New Roman"/>
                <a:cs typeface="Times New Roman"/>
              </a:rPr>
              <a:t>to have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positive sign. This is known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 passive sign convention.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 i="1">
                <a:latin typeface="Times New Roman"/>
                <a:cs typeface="Times New Roman"/>
              </a:rPr>
              <a:t>passive sign convention</a:t>
            </a:r>
            <a:r>
              <a:rPr dirty="0" sz="1400" spc="-5">
                <a:latin typeface="Times New Roman"/>
                <a:cs typeface="Times New Roman"/>
              </a:rPr>
              <a:t>, current enters  through the positive polarity </a:t>
            </a:r>
            <a:r>
              <a:rPr dirty="0" sz="1400">
                <a:latin typeface="Times New Roman"/>
                <a:cs typeface="Times New Roman"/>
              </a:rPr>
              <a:t>of the</a:t>
            </a:r>
            <a:r>
              <a:rPr dirty="0" sz="1400" spc="-5">
                <a:latin typeface="Times New Roman"/>
                <a:cs typeface="Times New Roman"/>
              </a:rPr>
              <a:t> voltage.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45700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case </a:t>
            </a:r>
            <a:r>
              <a:rPr dirty="0" sz="1400" spc="-60">
                <a:latin typeface="DejaVu Sans"/>
                <a:cs typeface="DejaVu Sans"/>
              </a:rPr>
              <a:t>𝑝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200">
                <a:latin typeface="DejaVu Sans"/>
                <a:cs typeface="DejaVu Sans"/>
              </a:rPr>
              <a:t>+𝑣𝑖 </a:t>
            </a:r>
            <a:r>
              <a:rPr dirty="0" sz="1400" spc="-135">
                <a:latin typeface="DejaVu Sans"/>
                <a:cs typeface="DejaVu Sans"/>
              </a:rPr>
              <a:t>𝑜𝑟 </a:t>
            </a:r>
            <a:r>
              <a:rPr dirty="0" sz="1400" spc="-240">
                <a:latin typeface="DejaVu Sans"/>
                <a:cs typeface="DejaVu Sans"/>
              </a:rPr>
              <a:t>𝑣𝑖 </a:t>
            </a:r>
            <a:r>
              <a:rPr dirty="0" sz="1400" spc="-125">
                <a:latin typeface="DejaVu Sans"/>
                <a:cs typeface="DejaVu Sans"/>
              </a:rPr>
              <a:t>&gt; </a:t>
            </a:r>
            <a:r>
              <a:rPr dirty="0" sz="1400" spc="-114">
                <a:latin typeface="DejaVu Sans"/>
                <a:cs typeface="DejaVu Sans"/>
              </a:rPr>
              <a:t>0 </a:t>
            </a:r>
            <a:r>
              <a:rPr dirty="0" sz="1400" spc="-5">
                <a:latin typeface="Times New Roman"/>
                <a:cs typeface="Times New Roman"/>
              </a:rPr>
              <a:t>implies that the element is absorbing  </a:t>
            </a:r>
            <a:r>
              <a:rPr dirty="0" sz="1400">
                <a:latin typeface="Times New Roman"/>
                <a:cs typeface="Times New Roman"/>
              </a:rPr>
              <a:t>power. </a:t>
            </a:r>
            <a:r>
              <a:rPr dirty="0" sz="1400" spc="-5">
                <a:latin typeface="Times New Roman"/>
                <a:cs typeface="Times New Roman"/>
              </a:rPr>
              <a:t>However, if </a:t>
            </a:r>
            <a:r>
              <a:rPr dirty="0" sz="1400" spc="-60">
                <a:latin typeface="DejaVu Sans"/>
                <a:cs typeface="DejaVu Sans"/>
              </a:rPr>
              <a:t>𝑝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204">
                <a:latin typeface="DejaVu Sans"/>
                <a:cs typeface="DejaVu Sans"/>
              </a:rPr>
              <a:t>−𝑣𝑖 </a:t>
            </a:r>
            <a:r>
              <a:rPr dirty="0" sz="1400" spc="-135">
                <a:latin typeface="DejaVu Sans"/>
                <a:cs typeface="DejaVu Sans"/>
              </a:rPr>
              <a:t>𝑜𝑟 </a:t>
            </a:r>
            <a:r>
              <a:rPr dirty="0" sz="1400" spc="-240">
                <a:latin typeface="DejaVu Sans"/>
                <a:cs typeface="DejaVu Sans"/>
              </a:rPr>
              <a:t>𝑣𝑖 </a:t>
            </a:r>
            <a:r>
              <a:rPr dirty="0" sz="1400" spc="-125">
                <a:latin typeface="DejaVu Sans"/>
                <a:cs typeface="DejaVu Sans"/>
              </a:rPr>
              <a:t>&lt; </a:t>
            </a:r>
            <a:r>
              <a:rPr dirty="0" sz="1400" spc="-140">
                <a:latin typeface="DejaVu Sans"/>
                <a:cs typeface="DejaVu Sans"/>
              </a:rPr>
              <a:t>0,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in Fig. </a:t>
            </a:r>
            <a:r>
              <a:rPr dirty="0" sz="1400">
                <a:latin typeface="Times New Roman"/>
                <a:cs typeface="Times New Roman"/>
              </a:rPr>
              <a:t>1.7(b), the </a:t>
            </a:r>
            <a:r>
              <a:rPr dirty="0" sz="1400" spc="-5">
                <a:latin typeface="Times New Roman"/>
                <a:cs typeface="Times New Roman"/>
              </a:rPr>
              <a:t>element </a:t>
            </a:r>
            <a:r>
              <a:rPr dirty="0" sz="1400" spc="-10">
                <a:latin typeface="Times New Roman"/>
                <a:cs typeface="Times New Roman"/>
              </a:rPr>
              <a:t>is  </a:t>
            </a:r>
            <a:r>
              <a:rPr dirty="0" sz="1400" spc="-5">
                <a:latin typeface="Times New Roman"/>
                <a:cs typeface="Times New Roman"/>
              </a:rPr>
              <a:t>releasing or supplying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power.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8336" y="8139048"/>
            <a:ext cx="38100" cy="56515"/>
          </a:xfrm>
          <a:custGeom>
            <a:avLst/>
            <a:gdLst/>
            <a:ahLst/>
            <a:cxnLst/>
            <a:rect l="l" t="t" r="r" b="b"/>
            <a:pathLst>
              <a:path w="38100" h="56515">
                <a:moveTo>
                  <a:pt x="0" y="56387"/>
                </a:moveTo>
                <a:lnTo>
                  <a:pt x="38100" y="56387"/>
                </a:lnTo>
                <a:lnTo>
                  <a:pt x="38100" y="0"/>
                </a:lnTo>
                <a:lnTo>
                  <a:pt x="0" y="0"/>
                </a:lnTo>
                <a:lnTo>
                  <a:pt x="0" y="56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18336" y="8139048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099"/>
                </a:moveTo>
                <a:lnTo>
                  <a:pt x="56387" y="38099"/>
                </a:lnTo>
                <a:lnTo>
                  <a:pt x="56387" y="0"/>
                </a:lnTo>
                <a:lnTo>
                  <a:pt x="0" y="0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65580" y="8186292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3" y="9144"/>
                </a:lnTo>
                <a:lnTo>
                  <a:pt x="9143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65580" y="8186292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3" y="9144"/>
                </a:lnTo>
                <a:lnTo>
                  <a:pt x="9143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4724" y="8158098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74724" y="8190864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505702" y="8139048"/>
            <a:ext cx="38100" cy="56515"/>
          </a:xfrm>
          <a:custGeom>
            <a:avLst/>
            <a:gdLst/>
            <a:ahLst/>
            <a:cxnLst/>
            <a:rect l="l" t="t" r="r" b="b"/>
            <a:pathLst>
              <a:path w="38100" h="56515">
                <a:moveTo>
                  <a:pt x="0" y="56387"/>
                </a:moveTo>
                <a:lnTo>
                  <a:pt x="38100" y="56387"/>
                </a:lnTo>
                <a:lnTo>
                  <a:pt x="38100" y="0"/>
                </a:lnTo>
                <a:lnTo>
                  <a:pt x="0" y="0"/>
                </a:lnTo>
                <a:lnTo>
                  <a:pt x="0" y="56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487414" y="8139048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099"/>
                </a:moveTo>
                <a:lnTo>
                  <a:pt x="56387" y="38099"/>
                </a:lnTo>
                <a:lnTo>
                  <a:pt x="56387" y="0"/>
                </a:lnTo>
                <a:lnTo>
                  <a:pt x="0" y="0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487414" y="8186292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4" y="9144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487414" y="8186292"/>
            <a:ext cx="9525" cy="9525"/>
          </a:xfrm>
          <a:custGeom>
            <a:avLst/>
            <a:gdLst/>
            <a:ahLst/>
            <a:cxnLst/>
            <a:rect l="l" t="t" r="r" b="b"/>
            <a:pathLst>
              <a:path w="9525" h="9525">
                <a:moveTo>
                  <a:pt x="0" y="9144"/>
                </a:moveTo>
                <a:lnTo>
                  <a:pt x="9144" y="9144"/>
                </a:lnTo>
                <a:lnTo>
                  <a:pt x="9144" y="0"/>
                </a:lnTo>
                <a:lnTo>
                  <a:pt x="0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37386" y="8195512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070152" y="8195512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524752" y="8195512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491985" y="8195512"/>
            <a:ext cx="0" cy="320675"/>
          </a:xfrm>
          <a:custGeom>
            <a:avLst/>
            <a:gdLst/>
            <a:ahLst/>
            <a:cxnLst/>
            <a:rect l="l" t="t" r="r" b="b"/>
            <a:pathLst>
              <a:path w="0" h="320675">
                <a:moveTo>
                  <a:pt x="0" y="0"/>
                </a:moveTo>
                <a:lnTo>
                  <a:pt x="0" y="32034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37386" y="8515857"/>
            <a:ext cx="0" cy="312420"/>
          </a:xfrm>
          <a:custGeom>
            <a:avLst/>
            <a:gdLst/>
            <a:ahLst/>
            <a:cxnLst/>
            <a:rect l="l" t="t" r="r" b="b"/>
            <a:pathLst>
              <a:path w="0" h="312420">
                <a:moveTo>
                  <a:pt x="0" y="0"/>
                </a:moveTo>
                <a:lnTo>
                  <a:pt x="0" y="312419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070152" y="8515857"/>
            <a:ext cx="0" cy="312420"/>
          </a:xfrm>
          <a:custGeom>
            <a:avLst/>
            <a:gdLst/>
            <a:ahLst/>
            <a:cxnLst/>
            <a:rect l="l" t="t" r="r" b="b"/>
            <a:pathLst>
              <a:path w="0" h="312420">
                <a:moveTo>
                  <a:pt x="0" y="0"/>
                </a:moveTo>
                <a:lnTo>
                  <a:pt x="0" y="312419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524752" y="8515857"/>
            <a:ext cx="0" cy="312420"/>
          </a:xfrm>
          <a:custGeom>
            <a:avLst/>
            <a:gdLst/>
            <a:ahLst/>
            <a:cxnLst/>
            <a:rect l="l" t="t" r="r" b="b"/>
            <a:pathLst>
              <a:path w="0" h="312420">
                <a:moveTo>
                  <a:pt x="0" y="0"/>
                </a:moveTo>
                <a:lnTo>
                  <a:pt x="0" y="312419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491985" y="8515857"/>
            <a:ext cx="0" cy="312420"/>
          </a:xfrm>
          <a:custGeom>
            <a:avLst/>
            <a:gdLst/>
            <a:ahLst/>
            <a:cxnLst/>
            <a:rect l="l" t="t" r="r" b="b"/>
            <a:pathLst>
              <a:path w="0" h="312420">
                <a:moveTo>
                  <a:pt x="0" y="0"/>
                </a:moveTo>
                <a:lnTo>
                  <a:pt x="0" y="312419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065580" y="7352156"/>
            <a:ext cx="5431155" cy="1694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41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1.7</a:t>
            </a:r>
            <a:endParaRPr sz="1200">
              <a:latin typeface="Times New Roman"/>
              <a:cs typeface="Times New Roman"/>
            </a:endParaRPr>
          </a:p>
          <a:p>
            <a:pPr marL="1489075">
              <a:lnSpc>
                <a:spcPts val="1375"/>
              </a:lnSpc>
            </a:pPr>
            <a:r>
              <a:rPr dirty="0" sz="1200" spc="-5">
                <a:latin typeface="Times New Roman"/>
                <a:cs typeface="Times New Roman"/>
              </a:rPr>
              <a:t>Reference </a:t>
            </a:r>
            <a:r>
              <a:rPr dirty="0" sz="1200">
                <a:latin typeface="Times New Roman"/>
                <a:cs typeface="Times New Roman"/>
              </a:rPr>
              <a:t>polarities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power using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653415">
              <a:lnSpc>
                <a:spcPts val="1645"/>
              </a:lnSpc>
            </a:pPr>
            <a:r>
              <a:rPr dirty="0" sz="1200" spc="-5">
                <a:latin typeface="Times New Roman"/>
                <a:cs typeface="Times New Roman"/>
              </a:rPr>
              <a:t>passive sign convention: (a) </a:t>
            </a:r>
            <a:r>
              <a:rPr dirty="0" sz="1200">
                <a:latin typeface="Times New Roman"/>
                <a:cs typeface="Times New Roman"/>
              </a:rPr>
              <a:t>absorbing power, (b) </a:t>
            </a:r>
            <a:r>
              <a:rPr dirty="0" sz="1200" spc="-5">
                <a:latin typeface="Times New Roman"/>
                <a:cs typeface="Times New Roman"/>
              </a:rPr>
              <a:t>supplying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77470" marR="70485">
              <a:lnSpc>
                <a:spcPct val="146200"/>
              </a:lnSpc>
              <a:spcBef>
                <a:spcPts val="1335"/>
              </a:spcBef>
            </a:pPr>
            <a:r>
              <a:rPr dirty="0" sz="1400" spc="-5" b="1">
                <a:latin typeface="Times New Roman"/>
                <a:cs typeface="Times New Roman"/>
              </a:rPr>
              <a:t>Passive sign convention </a:t>
            </a:r>
            <a:r>
              <a:rPr dirty="0" sz="1400" b="1">
                <a:latin typeface="Times New Roman"/>
                <a:cs typeface="Times New Roman"/>
              </a:rPr>
              <a:t>is </a:t>
            </a:r>
            <a:r>
              <a:rPr dirty="0" sz="1400" spc="-5" b="1">
                <a:latin typeface="Times New Roman"/>
                <a:cs typeface="Times New Roman"/>
              </a:rPr>
              <a:t>satisfied </a:t>
            </a:r>
            <a:r>
              <a:rPr dirty="0" sz="1400" b="1">
                <a:latin typeface="Times New Roman"/>
                <a:cs typeface="Times New Roman"/>
              </a:rPr>
              <a:t>when the current </a:t>
            </a:r>
            <a:r>
              <a:rPr dirty="0" sz="1400" spc="-5" b="1">
                <a:latin typeface="Times New Roman"/>
                <a:cs typeface="Times New Roman"/>
              </a:rPr>
              <a:t>enters through  </a:t>
            </a: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5" b="1">
                <a:latin typeface="Times New Roman"/>
                <a:cs typeface="Times New Roman"/>
              </a:rPr>
              <a:t>positive terminal </a:t>
            </a:r>
            <a:r>
              <a:rPr dirty="0" sz="1400" b="1">
                <a:latin typeface="Times New Roman"/>
                <a:cs typeface="Times New Roman"/>
              </a:rPr>
              <a:t>of an </a:t>
            </a:r>
            <a:r>
              <a:rPr dirty="0" sz="1400" spc="-5" b="1">
                <a:latin typeface="Times New Roman"/>
                <a:cs typeface="Times New Roman"/>
              </a:rPr>
              <a:t>element </a:t>
            </a:r>
            <a:r>
              <a:rPr dirty="0" sz="1400" b="1">
                <a:latin typeface="Times New Roman"/>
                <a:cs typeface="Times New Roman"/>
              </a:rPr>
              <a:t>and </a:t>
            </a:r>
            <a:r>
              <a:rPr dirty="0" sz="1400" spc="30">
                <a:latin typeface="DejaVu Sans"/>
                <a:cs typeface="DejaVu Sans"/>
              </a:rPr>
              <a:t>𝒑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14">
                <a:latin typeface="DejaVu Sans"/>
                <a:cs typeface="DejaVu Sans"/>
              </a:rPr>
              <a:t>+𝒗𝒊</a:t>
            </a:r>
            <a:r>
              <a:rPr dirty="0" sz="1400" spc="-114" b="1">
                <a:latin typeface="Times New Roman"/>
                <a:cs typeface="Times New Roman"/>
              </a:rPr>
              <a:t>. </a:t>
            </a:r>
            <a:r>
              <a:rPr dirty="0" sz="1400" b="1">
                <a:latin typeface="Times New Roman"/>
                <a:cs typeface="Times New Roman"/>
              </a:rPr>
              <a:t>If the current </a:t>
            </a:r>
            <a:r>
              <a:rPr dirty="0" sz="1400" spc="-5" b="1">
                <a:latin typeface="Times New Roman"/>
                <a:cs typeface="Times New Roman"/>
              </a:rPr>
              <a:t>enters  </a:t>
            </a:r>
            <a:r>
              <a:rPr dirty="0" sz="1400" b="1">
                <a:latin typeface="Times New Roman"/>
                <a:cs typeface="Times New Roman"/>
              </a:rPr>
              <a:t>through the </a:t>
            </a:r>
            <a:r>
              <a:rPr dirty="0" sz="1400" spc="-5" b="1">
                <a:latin typeface="Times New Roman"/>
                <a:cs typeface="Times New Roman"/>
              </a:rPr>
              <a:t>negative terminal, </a:t>
            </a:r>
            <a:r>
              <a:rPr dirty="0" sz="1400" spc="30">
                <a:latin typeface="DejaVu Sans"/>
                <a:cs typeface="DejaVu Sans"/>
              </a:rPr>
              <a:t>𝒑 </a:t>
            </a:r>
            <a:r>
              <a:rPr dirty="0" sz="1400" spc="-125">
                <a:latin typeface="DejaVu Sans"/>
                <a:cs typeface="DejaVu Sans"/>
              </a:rPr>
              <a:t>=</a:t>
            </a:r>
            <a:r>
              <a:rPr dirty="0" sz="1400" spc="-160">
                <a:latin typeface="DejaVu Sans"/>
                <a:cs typeface="DejaVu Sans"/>
              </a:rPr>
              <a:t> </a:t>
            </a:r>
            <a:r>
              <a:rPr dirty="0" sz="1400" spc="-114">
                <a:latin typeface="DejaVu Sans"/>
                <a:cs typeface="DejaVu Sans"/>
              </a:rPr>
              <a:t>−𝒗𝒊</a:t>
            </a:r>
            <a:r>
              <a:rPr dirty="0" sz="1400" spc="-114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018336" y="9172702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099"/>
                </a:moveTo>
                <a:lnTo>
                  <a:pt x="56387" y="38099"/>
                </a:lnTo>
                <a:lnTo>
                  <a:pt x="56387" y="0"/>
                </a:lnTo>
                <a:lnTo>
                  <a:pt x="0" y="0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74724" y="9191752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74724" y="9158985"/>
            <a:ext cx="5412740" cy="0"/>
          </a:xfrm>
          <a:custGeom>
            <a:avLst/>
            <a:gdLst/>
            <a:ahLst/>
            <a:cxnLst/>
            <a:rect l="l" t="t" r="r" b="b"/>
            <a:pathLst>
              <a:path w="5412740" h="0">
                <a:moveTo>
                  <a:pt x="0" y="0"/>
                </a:moveTo>
                <a:lnTo>
                  <a:pt x="541261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487414" y="9172702"/>
            <a:ext cx="56515" cy="38100"/>
          </a:xfrm>
          <a:custGeom>
            <a:avLst/>
            <a:gdLst/>
            <a:ahLst/>
            <a:cxnLst/>
            <a:rect l="l" t="t" r="r" b="b"/>
            <a:pathLst>
              <a:path w="56515" h="38100">
                <a:moveTo>
                  <a:pt x="0" y="38099"/>
                </a:moveTo>
                <a:lnTo>
                  <a:pt x="56387" y="38099"/>
                </a:lnTo>
                <a:lnTo>
                  <a:pt x="56387" y="0"/>
                </a:lnTo>
                <a:lnTo>
                  <a:pt x="0" y="0"/>
                </a:lnTo>
                <a:lnTo>
                  <a:pt x="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37386" y="8828277"/>
            <a:ext cx="0" cy="382905"/>
          </a:xfrm>
          <a:custGeom>
            <a:avLst/>
            <a:gdLst/>
            <a:ahLst/>
            <a:cxnLst/>
            <a:rect l="l" t="t" r="r" b="b"/>
            <a:pathLst>
              <a:path w="0" h="382904">
                <a:moveTo>
                  <a:pt x="0" y="0"/>
                </a:moveTo>
                <a:lnTo>
                  <a:pt x="0" y="382523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70152" y="8828277"/>
            <a:ext cx="0" cy="335280"/>
          </a:xfrm>
          <a:custGeom>
            <a:avLst/>
            <a:gdLst/>
            <a:ahLst/>
            <a:cxnLst/>
            <a:rect l="l" t="t" r="r" b="b"/>
            <a:pathLst>
              <a:path w="0" h="335279">
                <a:moveTo>
                  <a:pt x="0" y="0"/>
                </a:moveTo>
                <a:lnTo>
                  <a:pt x="0" y="335279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524752" y="8828277"/>
            <a:ext cx="0" cy="382905"/>
          </a:xfrm>
          <a:custGeom>
            <a:avLst/>
            <a:gdLst/>
            <a:ahLst/>
            <a:cxnLst/>
            <a:rect l="l" t="t" r="r" b="b"/>
            <a:pathLst>
              <a:path w="0" h="382904">
                <a:moveTo>
                  <a:pt x="0" y="0"/>
                </a:moveTo>
                <a:lnTo>
                  <a:pt x="0" y="382523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491985" y="8828277"/>
            <a:ext cx="0" cy="335280"/>
          </a:xfrm>
          <a:custGeom>
            <a:avLst/>
            <a:gdLst/>
            <a:ahLst/>
            <a:cxnLst/>
            <a:rect l="l" t="t" r="r" b="b"/>
            <a:pathLst>
              <a:path w="0" h="335279">
                <a:moveTo>
                  <a:pt x="0" y="0"/>
                </a:moveTo>
                <a:lnTo>
                  <a:pt x="0" y="335279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956722" y="5346211"/>
            <a:ext cx="1651298" cy="18850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2327"/>
            <a:ext cx="5302250" cy="251015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algn="just" marL="12700" marR="5080">
              <a:lnSpc>
                <a:spcPct val="145500"/>
              </a:lnSpc>
              <a:spcBef>
                <a:spcPts val="65"/>
              </a:spcBef>
            </a:pPr>
            <a:r>
              <a:rPr dirty="0" sz="1400" spc="-5">
                <a:latin typeface="Times New Roman"/>
                <a:cs typeface="Times New Roman"/>
              </a:rPr>
              <a:t>Unless otherwise stated, we will follow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passive sign convention  throughout this text.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the element in both circuits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Fig. 1.8  </a:t>
            </a:r>
            <a:r>
              <a:rPr dirty="0" sz="1400">
                <a:latin typeface="Times New Roman"/>
                <a:cs typeface="Times New Roman"/>
              </a:rPr>
              <a:t>has an </a:t>
            </a:r>
            <a:r>
              <a:rPr dirty="0" sz="1400" spc="-5">
                <a:latin typeface="Times New Roman"/>
                <a:cs typeface="Times New Roman"/>
              </a:rPr>
              <a:t>absorbing power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20">
                <a:latin typeface="DejaVu Sans"/>
                <a:cs typeface="DejaVu Sans"/>
              </a:rPr>
              <a:t>+12 </a:t>
            </a:r>
            <a:r>
              <a:rPr dirty="0" sz="1400">
                <a:latin typeface="Times New Roman"/>
                <a:cs typeface="Times New Roman"/>
              </a:rPr>
              <a:t>W because a </a:t>
            </a:r>
            <a:r>
              <a:rPr dirty="0" sz="1400" spc="-5">
                <a:latin typeface="Times New Roman"/>
                <a:cs typeface="Times New Roman"/>
              </a:rPr>
              <a:t>positive current enters the  positive terminal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both cases.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 spc="10">
                <a:latin typeface="Times New Roman"/>
                <a:cs typeface="Times New Roman"/>
              </a:rPr>
              <a:t>1.9, </a:t>
            </a:r>
            <a:r>
              <a:rPr dirty="0" sz="1400" spc="-5">
                <a:latin typeface="Times New Roman"/>
                <a:cs typeface="Times New Roman"/>
              </a:rPr>
              <a:t>however, the element is  supplying </a:t>
            </a: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 spc="-120">
                <a:latin typeface="DejaVu Sans"/>
                <a:cs typeface="DejaVu Sans"/>
              </a:rPr>
              <a:t>+12 </a:t>
            </a:r>
            <a:r>
              <a:rPr dirty="0" sz="1400">
                <a:latin typeface="Times New Roman"/>
                <a:cs typeface="Times New Roman"/>
              </a:rPr>
              <a:t>W because a </a:t>
            </a:r>
            <a:r>
              <a:rPr dirty="0" sz="1400" spc="-5">
                <a:latin typeface="Times New Roman"/>
                <a:cs typeface="Times New Roman"/>
              </a:rPr>
              <a:t>positive current </a:t>
            </a:r>
            <a:r>
              <a:rPr dirty="0" sz="1400" spc="-10">
                <a:latin typeface="Times New Roman"/>
                <a:cs typeface="Times New Roman"/>
              </a:rPr>
              <a:t>enters </a:t>
            </a:r>
            <a:r>
              <a:rPr dirty="0" sz="1400" spc="-5">
                <a:latin typeface="Times New Roman"/>
                <a:cs typeface="Times New Roman"/>
              </a:rPr>
              <a:t>the negative  terminal. Of course,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absorbing power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20">
                <a:latin typeface="DejaVu Sans"/>
                <a:cs typeface="DejaVu Sans"/>
              </a:rPr>
              <a:t>−12 </a:t>
            </a:r>
            <a:r>
              <a:rPr dirty="0" sz="1400">
                <a:latin typeface="Times New Roman"/>
                <a:cs typeface="Times New Roman"/>
              </a:rPr>
              <a:t>W is </a:t>
            </a:r>
            <a:r>
              <a:rPr dirty="0" sz="1400" spc="-5">
                <a:latin typeface="Times New Roman"/>
                <a:cs typeface="Times New Roman"/>
              </a:rPr>
              <a:t>equivalent </a:t>
            </a:r>
            <a:r>
              <a:rPr dirty="0" sz="1400">
                <a:latin typeface="Times New Roman"/>
                <a:cs typeface="Times New Roman"/>
              </a:rPr>
              <a:t>to a  </a:t>
            </a:r>
            <a:r>
              <a:rPr dirty="0" sz="1400" spc="-5">
                <a:latin typeface="Times New Roman"/>
                <a:cs typeface="Times New Roman"/>
              </a:rPr>
              <a:t>supplying power of </a:t>
            </a:r>
            <a:r>
              <a:rPr dirty="0" sz="1400" spc="-120">
                <a:latin typeface="DejaVu Sans"/>
                <a:cs typeface="DejaVu Sans"/>
              </a:rPr>
              <a:t>+12 </a:t>
            </a:r>
            <a:r>
              <a:rPr dirty="0" sz="1400" spc="-10">
                <a:latin typeface="Times New Roman"/>
                <a:cs typeface="Times New Roman"/>
              </a:rPr>
              <a:t>W. </a:t>
            </a:r>
            <a:r>
              <a:rPr dirty="0" sz="1400">
                <a:latin typeface="Times New Roman"/>
                <a:cs typeface="Times New Roman"/>
              </a:rPr>
              <a:t>In general,</a:t>
            </a:r>
            <a:endParaRPr sz="1400">
              <a:latin typeface="Times New Roman"/>
              <a:cs typeface="Times New Roman"/>
            </a:endParaRPr>
          </a:p>
          <a:p>
            <a:pPr marL="1163320">
              <a:lnSpc>
                <a:spcPct val="100000"/>
              </a:lnSpc>
              <a:spcBef>
                <a:spcPts val="805"/>
              </a:spcBef>
            </a:pPr>
            <a:r>
              <a:rPr dirty="0" sz="1400" spc="-125">
                <a:latin typeface="DejaVu Sans"/>
                <a:cs typeface="DejaVu Sans"/>
              </a:rPr>
              <a:t>+ </a:t>
            </a:r>
            <a:r>
              <a:rPr dirty="0" sz="1400" spc="-5" b="1">
                <a:latin typeface="Times New Roman"/>
                <a:cs typeface="Times New Roman"/>
              </a:rPr>
              <a:t>Power absorbed </a:t>
            </a:r>
            <a:r>
              <a:rPr dirty="0" sz="1400" spc="-125">
                <a:latin typeface="DejaVu Sans"/>
                <a:cs typeface="DejaVu Sans"/>
              </a:rPr>
              <a:t>= − </a:t>
            </a:r>
            <a:r>
              <a:rPr dirty="0" sz="1400" b="1">
                <a:latin typeface="Times New Roman"/>
                <a:cs typeface="Times New Roman"/>
              </a:rPr>
              <a:t>Power </a:t>
            </a:r>
            <a:r>
              <a:rPr dirty="0" sz="1400" spc="-5" b="1">
                <a:latin typeface="Times New Roman"/>
                <a:cs typeface="Times New Roman"/>
              </a:rPr>
              <a:t>supplied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5515482"/>
            <a:ext cx="5304155" cy="357377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899160">
              <a:lnSpc>
                <a:spcPct val="100000"/>
              </a:lnSpc>
              <a:spcBef>
                <a:spcPts val="105"/>
              </a:spcBef>
              <a:tabLst>
                <a:tab pos="3761740" algn="l"/>
              </a:tabLst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1.8	Fig.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1.9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900"/>
              </a:lnSpc>
              <a:spcBef>
                <a:spcPts val="80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fact, the </a:t>
            </a:r>
            <a:r>
              <a:rPr dirty="0" sz="1400">
                <a:latin typeface="Times New Roman"/>
                <a:cs typeface="Times New Roman"/>
              </a:rPr>
              <a:t>law </a:t>
            </a:r>
            <a:r>
              <a:rPr dirty="0" sz="1400" spc="-5">
                <a:latin typeface="Times New Roman"/>
                <a:cs typeface="Times New Roman"/>
              </a:rPr>
              <a:t>of conservation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energy must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obeyed in </a:t>
            </a:r>
            <a:r>
              <a:rPr dirty="0" sz="1400" spc="-10">
                <a:latin typeface="Times New Roman"/>
                <a:cs typeface="Times New Roman"/>
              </a:rPr>
              <a:t>any </a:t>
            </a:r>
            <a:r>
              <a:rPr dirty="0" sz="1400">
                <a:latin typeface="Times New Roman"/>
                <a:cs typeface="Times New Roman"/>
              </a:rPr>
              <a:t>electric  </a:t>
            </a:r>
            <a:r>
              <a:rPr dirty="0" sz="1400" spc="-5">
                <a:latin typeface="Times New Roman"/>
                <a:cs typeface="Times New Roman"/>
              </a:rPr>
              <a:t>circuit. For this reason, the algebraic sum </a:t>
            </a:r>
            <a:r>
              <a:rPr dirty="0" sz="1400">
                <a:latin typeface="Times New Roman"/>
                <a:cs typeface="Times New Roman"/>
              </a:rPr>
              <a:t>of power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circuit,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any  instant of </a:t>
            </a:r>
            <a:r>
              <a:rPr dirty="0" sz="1400" spc="-10">
                <a:latin typeface="Times New Roman"/>
                <a:cs typeface="Times New Roman"/>
              </a:rPr>
              <a:t>time, </a:t>
            </a:r>
            <a:r>
              <a:rPr dirty="0" sz="1400" spc="-5">
                <a:latin typeface="Times New Roman"/>
                <a:cs typeface="Times New Roman"/>
              </a:rPr>
              <a:t>must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zero: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imes New Roman"/>
              <a:cs typeface="Times New Roman"/>
            </a:endParaRPr>
          </a:p>
          <a:p>
            <a:pPr marL="2269490">
              <a:lnSpc>
                <a:spcPct val="100000"/>
              </a:lnSpc>
              <a:tabLst>
                <a:tab pos="4688840" algn="l"/>
              </a:tabLst>
            </a:pPr>
            <a:r>
              <a:rPr dirty="0" sz="1400" spc="915">
                <a:latin typeface="DejaVu Sans"/>
                <a:cs typeface="DejaVu Sans"/>
              </a:rPr>
              <a:t>∑</a:t>
            </a:r>
            <a:r>
              <a:rPr dirty="0" sz="1400" spc="-210">
                <a:latin typeface="DejaVu Sans"/>
                <a:cs typeface="DejaVu Sans"/>
              </a:rPr>
              <a:t> </a:t>
            </a:r>
            <a:r>
              <a:rPr dirty="0" sz="1400" spc="-60">
                <a:latin typeface="DejaVu Sans"/>
                <a:cs typeface="DejaVu Sans"/>
              </a:rPr>
              <a:t>𝑝 </a:t>
            </a:r>
            <a:r>
              <a:rPr dirty="0" sz="1400" spc="-125">
                <a:latin typeface="DejaVu Sans"/>
                <a:cs typeface="DejaVu Sans"/>
              </a:rPr>
              <a:t>=</a:t>
            </a:r>
            <a:r>
              <a:rPr dirty="0" sz="1400" spc="-70">
                <a:latin typeface="DejaVu Sans"/>
                <a:cs typeface="DejaVu Sans"/>
              </a:rPr>
              <a:t> </a:t>
            </a:r>
            <a:r>
              <a:rPr dirty="0" sz="1400" spc="-114">
                <a:latin typeface="DejaVu Sans"/>
                <a:cs typeface="DejaVu Sans"/>
              </a:rPr>
              <a:t>0	</a:t>
            </a:r>
            <a:r>
              <a:rPr dirty="0" sz="1400" spc="-65">
                <a:latin typeface="DejaVu Sans"/>
                <a:cs typeface="DejaVu Sans"/>
              </a:rPr>
              <a:t>(1.8)</a:t>
            </a:r>
            <a:endParaRPr sz="1400">
              <a:latin typeface="DejaVu Sans"/>
              <a:cs typeface="DejaVu Sans"/>
            </a:endParaRPr>
          </a:p>
          <a:p>
            <a:pPr algn="just" marL="12700" marR="13970">
              <a:lnSpc>
                <a:spcPct val="144300"/>
              </a:lnSpc>
              <a:spcBef>
                <a:spcPts val="600"/>
              </a:spcBef>
            </a:pPr>
            <a:r>
              <a:rPr dirty="0" sz="1400" spc="-5">
                <a:latin typeface="Times New Roman"/>
                <a:cs typeface="Times New Roman"/>
              </a:rPr>
              <a:t>This again </a:t>
            </a:r>
            <a:r>
              <a:rPr dirty="0" sz="1400" spc="-10">
                <a:latin typeface="Times New Roman"/>
                <a:cs typeface="Times New Roman"/>
              </a:rPr>
              <a:t>confirms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fact that the total power supplied to the </a:t>
            </a:r>
            <a:r>
              <a:rPr dirty="0" sz="1400" spc="-10">
                <a:latin typeface="Times New Roman"/>
                <a:cs typeface="Times New Roman"/>
              </a:rPr>
              <a:t>circuit  </a:t>
            </a:r>
            <a:r>
              <a:rPr dirty="0" sz="1400" spc="-5">
                <a:latin typeface="Times New Roman"/>
                <a:cs typeface="Times New Roman"/>
              </a:rPr>
              <a:t>must </a:t>
            </a:r>
            <a:r>
              <a:rPr dirty="0" sz="1400">
                <a:latin typeface="Times New Roman"/>
                <a:cs typeface="Times New Roman"/>
              </a:rPr>
              <a:t>balance </a:t>
            </a:r>
            <a:r>
              <a:rPr dirty="0" sz="1400" spc="-5">
                <a:latin typeface="Times New Roman"/>
                <a:cs typeface="Times New Roman"/>
              </a:rPr>
              <a:t>the total </a:t>
            </a:r>
            <a:r>
              <a:rPr dirty="0" sz="1400">
                <a:latin typeface="Times New Roman"/>
                <a:cs typeface="Times New Roman"/>
              </a:rPr>
              <a:t>power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absorbed.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Eq.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(1.6),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energy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absorbed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supplied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element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time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70"/>
              </a:spcBef>
            </a:pPr>
            <a:r>
              <a:rPr dirty="0" sz="1400" spc="-165">
                <a:latin typeface="DejaVu Sans"/>
                <a:cs typeface="DejaVu Sans"/>
              </a:rPr>
              <a:t>𝑡</a:t>
            </a:r>
            <a:r>
              <a:rPr dirty="0" baseline="-16666" sz="1500" spc="-247">
                <a:latin typeface="DejaVu Sans"/>
                <a:cs typeface="DejaVu Sans"/>
              </a:rPr>
              <a:t>𝑜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time </a:t>
            </a:r>
            <a:r>
              <a:rPr dirty="0" sz="1400" spc="-290">
                <a:latin typeface="DejaVu Sans"/>
                <a:cs typeface="DejaVu Sans"/>
              </a:rPr>
              <a:t>𝑡</a:t>
            </a:r>
            <a:r>
              <a:rPr dirty="0" sz="1400" spc="-175">
                <a:latin typeface="DejaVu Sans"/>
                <a:cs typeface="DejaVu Sans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ctr" marL="100965">
              <a:lnSpc>
                <a:spcPts val="1200"/>
              </a:lnSpc>
              <a:spcBef>
                <a:spcPts val="675"/>
              </a:spcBef>
              <a:tabLst>
                <a:tab pos="892175" algn="l"/>
              </a:tabLst>
            </a:pPr>
            <a:r>
              <a:rPr dirty="0" sz="1000" spc="-165">
                <a:latin typeface="DejaVu Sans"/>
                <a:cs typeface="DejaVu Sans"/>
              </a:rPr>
              <a:t>𝑡	𝑡</a:t>
            </a:r>
            <a:endParaRPr sz="1000">
              <a:latin typeface="DejaVu Sans"/>
              <a:cs typeface="DejaVu Sans"/>
            </a:endParaRPr>
          </a:p>
          <a:p>
            <a:pPr marL="1769745">
              <a:lnSpc>
                <a:spcPts val="1680"/>
              </a:lnSpc>
              <a:tabLst>
                <a:tab pos="4718050" algn="l"/>
              </a:tabLst>
            </a:pPr>
            <a:r>
              <a:rPr dirty="0" sz="1400" spc="195">
                <a:latin typeface="DejaVu Sans"/>
                <a:cs typeface="DejaVu Sans"/>
              </a:rPr>
              <a:t>𝑤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400">
                <a:latin typeface="DejaVu Sans"/>
                <a:cs typeface="DejaVu Sans"/>
              </a:rPr>
              <a:t>∫ </a:t>
            </a:r>
            <a:r>
              <a:rPr dirty="0" sz="1400" spc="-60">
                <a:latin typeface="DejaVu Sans"/>
                <a:cs typeface="DejaVu Sans"/>
              </a:rPr>
              <a:t>𝑝 </a:t>
            </a:r>
            <a:r>
              <a:rPr dirty="0" sz="1400" spc="-160">
                <a:latin typeface="DejaVu Sans"/>
                <a:cs typeface="DejaVu Sans"/>
              </a:rPr>
              <a:t>𝑑𝑡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400">
                <a:latin typeface="DejaVu Sans"/>
                <a:cs typeface="DejaVu Sans"/>
              </a:rPr>
              <a:t>∫</a:t>
            </a:r>
            <a:r>
              <a:rPr dirty="0" sz="1400" spc="-10">
                <a:latin typeface="DejaVu Sans"/>
                <a:cs typeface="DejaVu Sans"/>
              </a:rPr>
              <a:t> </a:t>
            </a:r>
            <a:r>
              <a:rPr dirty="0" sz="1400" spc="-240">
                <a:latin typeface="DejaVu Sans"/>
                <a:cs typeface="DejaVu Sans"/>
              </a:rPr>
              <a:t>𝑣𝑖</a:t>
            </a:r>
            <a:r>
              <a:rPr dirty="0" sz="1400" spc="-105">
                <a:latin typeface="DejaVu Sans"/>
                <a:cs typeface="DejaVu Sans"/>
              </a:rPr>
              <a:t> </a:t>
            </a:r>
            <a:r>
              <a:rPr dirty="0" sz="1400" spc="-160">
                <a:latin typeface="DejaVu Sans"/>
                <a:cs typeface="DejaVu Sans"/>
              </a:rPr>
              <a:t>𝑑𝑡	</a:t>
            </a:r>
            <a:r>
              <a:rPr dirty="0" sz="1400" spc="-65">
                <a:latin typeface="DejaVu Sans"/>
                <a:cs typeface="DejaVu Sans"/>
              </a:rPr>
              <a:t>(1.9)</a:t>
            </a:r>
            <a:endParaRPr sz="1400">
              <a:latin typeface="DejaVu Sans"/>
              <a:cs typeface="DejaVu Sans"/>
            </a:endParaRPr>
          </a:p>
          <a:p>
            <a:pPr algn="ctr" marL="45720">
              <a:lnSpc>
                <a:spcPct val="100000"/>
              </a:lnSpc>
              <a:spcBef>
                <a:spcPts val="55"/>
              </a:spcBef>
              <a:tabLst>
                <a:tab pos="836930" algn="l"/>
              </a:tabLst>
            </a:pPr>
            <a:r>
              <a:rPr dirty="0" sz="1000" spc="-90">
                <a:latin typeface="DejaVu Sans"/>
                <a:cs typeface="DejaVu Sans"/>
              </a:rPr>
              <a:t>𝑡𝑜	𝑡𝑜</a:t>
            </a:r>
            <a:endParaRPr sz="10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6530" y="9184131"/>
            <a:ext cx="5469255" cy="390525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857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225"/>
              </a:spcBef>
            </a:pPr>
            <a:r>
              <a:rPr dirty="0" sz="1400" b="1">
                <a:latin typeface="Times New Roman"/>
                <a:cs typeface="Times New Roman"/>
              </a:rPr>
              <a:t>Energy </a:t>
            </a:r>
            <a:r>
              <a:rPr dirty="0" sz="1400" spc="-5" b="1">
                <a:latin typeface="Times New Roman"/>
                <a:cs typeface="Times New Roman"/>
              </a:rPr>
              <a:t>is </a:t>
            </a:r>
            <a:r>
              <a:rPr dirty="0" sz="1400" b="1">
                <a:latin typeface="Times New Roman"/>
                <a:cs typeface="Times New Roman"/>
              </a:rPr>
              <a:t>the </a:t>
            </a:r>
            <a:r>
              <a:rPr dirty="0" sz="1400" spc="-10" b="1">
                <a:latin typeface="Times New Roman"/>
                <a:cs typeface="Times New Roman"/>
              </a:rPr>
              <a:t>capacity </a:t>
            </a:r>
            <a:r>
              <a:rPr dirty="0" sz="1400" b="1">
                <a:latin typeface="Times New Roman"/>
                <a:cs typeface="Times New Roman"/>
              </a:rPr>
              <a:t>to </a:t>
            </a:r>
            <a:r>
              <a:rPr dirty="0" sz="1400" spc="-10" b="1">
                <a:latin typeface="Times New Roman"/>
                <a:cs typeface="Times New Roman"/>
              </a:rPr>
              <a:t>do </a:t>
            </a:r>
            <a:r>
              <a:rPr dirty="0" sz="1400" spc="-5" b="1">
                <a:latin typeface="Times New Roman"/>
                <a:cs typeface="Times New Roman"/>
              </a:rPr>
              <a:t>work, measured </a:t>
            </a:r>
            <a:r>
              <a:rPr dirty="0" sz="1400" b="1">
                <a:latin typeface="Times New Roman"/>
                <a:cs typeface="Times New Roman"/>
              </a:rPr>
              <a:t>in </a:t>
            </a:r>
            <a:r>
              <a:rPr dirty="0" sz="1400" spc="-5" b="1">
                <a:latin typeface="Times New Roman"/>
                <a:cs typeface="Times New Roman"/>
              </a:rPr>
              <a:t>joules</a:t>
            </a:r>
            <a:r>
              <a:rPr dirty="0" sz="1400" spc="4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(J).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23229" y="3496944"/>
            <a:ext cx="1834435" cy="1834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433038" y="3575995"/>
            <a:ext cx="1749148" cy="1727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30604" y="792327"/>
            <a:ext cx="5302885" cy="2382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37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The electric power utility companies measure energy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watt-hours (Wh),  where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dirty="0" sz="1400" spc="-114">
                <a:latin typeface="DejaVu Sans"/>
                <a:cs typeface="DejaVu Sans"/>
              </a:rPr>
              <a:t>1 </a:t>
            </a:r>
            <a:r>
              <a:rPr dirty="0" sz="1400" spc="185">
                <a:latin typeface="DejaVu Sans"/>
                <a:cs typeface="DejaVu Sans"/>
              </a:rPr>
              <a:t>𝑊ℎ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14">
                <a:latin typeface="DejaVu Sans"/>
                <a:cs typeface="DejaVu Sans"/>
              </a:rPr>
              <a:t>3600</a:t>
            </a:r>
            <a:r>
              <a:rPr dirty="0" sz="1400" spc="-340">
                <a:latin typeface="DejaVu Sans"/>
                <a:cs typeface="DejaVu Sans"/>
              </a:rPr>
              <a:t> </a:t>
            </a:r>
            <a:r>
              <a:rPr dirty="0" sz="1400" spc="-305">
                <a:latin typeface="DejaVu Sans"/>
                <a:cs typeface="DejaVu Sans"/>
              </a:rPr>
              <a:t>𝐽</a:t>
            </a:r>
            <a:endParaRPr sz="1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1.4</a:t>
            </a:r>
            <a:endParaRPr sz="1400">
              <a:latin typeface="Times New Roman"/>
              <a:cs typeface="Times New Roman"/>
            </a:endParaRPr>
          </a:p>
          <a:p>
            <a:pPr algn="just" marL="12700" marR="11430">
              <a:lnSpc>
                <a:spcPts val="2410"/>
              </a:lnSpc>
              <a:spcBef>
                <a:spcPts val="165"/>
              </a:spcBef>
            </a:pPr>
            <a:r>
              <a:rPr dirty="0" sz="1400" spc="-5">
                <a:latin typeface="Times New Roman"/>
                <a:cs typeface="Times New Roman"/>
              </a:rPr>
              <a:t>An </a:t>
            </a:r>
            <a:r>
              <a:rPr dirty="0" sz="1400">
                <a:latin typeface="Times New Roman"/>
                <a:cs typeface="Times New Roman"/>
              </a:rPr>
              <a:t>energy source </a:t>
            </a:r>
            <a:r>
              <a:rPr dirty="0" sz="1400" spc="-5">
                <a:latin typeface="Times New Roman"/>
                <a:cs typeface="Times New Roman"/>
              </a:rPr>
              <a:t>forces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constant current </a:t>
            </a:r>
            <a:r>
              <a:rPr dirty="0" sz="1400">
                <a:latin typeface="Times New Roman"/>
                <a:cs typeface="Times New Roman"/>
              </a:rPr>
              <a:t>of 2 A </a:t>
            </a:r>
            <a:r>
              <a:rPr dirty="0" sz="1400" spc="-5">
                <a:latin typeface="Times New Roman"/>
                <a:cs typeface="Times New Roman"/>
              </a:rPr>
              <a:t>for 10 </a:t>
            </a:r>
            <a:r>
              <a:rPr dirty="0" sz="1400">
                <a:latin typeface="Times New Roman"/>
                <a:cs typeface="Times New Roman"/>
              </a:rPr>
              <a:t>s </a:t>
            </a:r>
            <a:r>
              <a:rPr dirty="0" sz="1400" spc="-5">
                <a:latin typeface="Times New Roman"/>
                <a:cs typeface="Times New Roman"/>
              </a:rPr>
              <a:t>to flow  through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lightbulb. </a:t>
            </a:r>
            <a:r>
              <a:rPr dirty="0" sz="1400">
                <a:latin typeface="Times New Roman"/>
                <a:cs typeface="Times New Roman"/>
              </a:rPr>
              <a:t>If 2.3 kJ </a:t>
            </a:r>
            <a:r>
              <a:rPr dirty="0" sz="1400" spc="-5">
                <a:latin typeface="Times New Roman"/>
                <a:cs typeface="Times New Roman"/>
              </a:rPr>
              <a:t>is given </a:t>
            </a:r>
            <a:r>
              <a:rPr dirty="0" sz="1400">
                <a:latin typeface="Times New Roman"/>
                <a:cs typeface="Times New Roman"/>
              </a:rPr>
              <a:t>off in the </a:t>
            </a:r>
            <a:r>
              <a:rPr dirty="0" sz="1400" spc="-5">
                <a:latin typeface="Times New Roman"/>
                <a:cs typeface="Times New Roman"/>
              </a:rPr>
              <a:t>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light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heat  </a:t>
            </a:r>
            <a:r>
              <a:rPr dirty="0" sz="1400" spc="-5">
                <a:latin typeface="Times New Roman"/>
                <a:cs typeface="Times New Roman"/>
              </a:rPr>
              <a:t>energy, calculate the voltage drop across the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bulb.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6226530"/>
            <a:ext cx="5302250" cy="125730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Practice </a:t>
            </a:r>
            <a:r>
              <a:rPr dirty="0" sz="1400" spc="-10" b="1" i="1">
                <a:latin typeface="Times New Roman"/>
                <a:cs typeface="Times New Roman"/>
              </a:rPr>
              <a:t>Problem</a:t>
            </a:r>
            <a:r>
              <a:rPr dirty="0" sz="1400" spc="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1.4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60"/>
              </a:lnSpc>
              <a:spcBef>
                <a:spcPts val="125"/>
              </a:spcBef>
            </a:pPr>
            <a:r>
              <a:rPr dirty="0" sz="1400" spc="-5">
                <a:latin typeface="Times New Roman"/>
                <a:cs typeface="Times New Roman"/>
              </a:rPr>
              <a:t>To move charge </a:t>
            </a:r>
            <a:r>
              <a:rPr dirty="0" sz="1400" i="1">
                <a:latin typeface="Times New Roman"/>
                <a:cs typeface="Times New Roman"/>
              </a:rPr>
              <a:t>q </a:t>
            </a:r>
            <a:r>
              <a:rPr dirty="0" sz="1400" spc="-1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point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to point </a:t>
            </a:r>
            <a:r>
              <a:rPr dirty="0" sz="1400" i="1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Times New Roman"/>
                <a:cs typeface="Times New Roman"/>
              </a:rPr>
              <a:t>requires </a:t>
            </a:r>
            <a:r>
              <a:rPr dirty="0" sz="1400">
                <a:latin typeface="Times New Roman"/>
                <a:cs typeface="Times New Roman"/>
              </a:rPr>
              <a:t>J. </a:t>
            </a:r>
            <a:r>
              <a:rPr dirty="0" sz="1400" spc="-5">
                <a:latin typeface="Times New Roman"/>
                <a:cs typeface="Times New Roman"/>
              </a:rPr>
              <a:t>Find the voltage  drop </a:t>
            </a:r>
            <a:r>
              <a:rPr dirty="0" sz="1400" spc="-25">
                <a:latin typeface="DejaVu Sans"/>
                <a:cs typeface="DejaVu Sans"/>
              </a:rPr>
              <a:t>𝑣</a:t>
            </a:r>
            <a:r>
              <a:rPr dirty="0" baseline="-16666" sz="1500" spc="-37">
                <a:latin typeface="DejaVu Sans"/>
                <a:cs typeface="DejaVu Sans"/>
              </a:rPr>
              <a:t>𝑎𝑏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baseline="1984" sz="2100" spc="22">
                <a:latin typeface="DejaVu Sans"/>
                <a:cs typeface="DejaVu Sans"/>
              </a:rPr>
              <a:t>(</a:t>
            </a:r>
            <a:r>
              <a:rPr dirty="0" sz="1400" spc="15">
                <a:latin typeface="DejaVu Sans"/>
                <a:cs typeface="DejaVu Sans"/>
              </a:rPr>
              <a:t>𝑎</a:t>
            </a:r>
            <a:r>
              <a:rPr dirty="0" baseline="1984" sz="2100" spc="22">
                <a:latin typeface="DejaVu Sans"/>
                <a:cs typeface="DejaVu Sans"/>
              </a:rPr>
              <a:t>) </a:t>
            </a:r>
            <a:r>
              <a:rPr dirty="0" sz="1400" spc="-85">
                <a:latin typeface="DejaVu Sans"/>
                <a:cs typeface="DejaVu Sans"/>
              </a:rPr>
              <a:t>𝑞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14">
                <a:latin typeface="DejaVu Sans"/>
                <a:cs typeface="DejaVu Sans"/>
              </a:rPr>
              <a:t>2 </a:t>
            </a:r>
            <a:r>
              <a:rPr dirty="0" sz="1400" spc="-55">
                <a:latin typeface="DejaVu Sans"/>
                <a:cs typeface="DejaVu Sans"/>
              </a:rPr>
              <a:t>𝐶, </a:t>
            </a:r>
            <a:r>
              <a:rPr dirty="0" baseline="1984" sz="2100" spc="7">
                <a:latin typeface="DejaVu Sans"/>
                <a:cs typeface="DejaVu Sans"/>
              </a:rPr>
              <a:t>(</a:t>
            </a:r>
            <a:r>
              <a:rPr dirty="0" sz="1400" spc="5">
                <a:latin typeface="DejaVu Sans"/>
                <a:cs typeface="DejaVu Sans"/>
              </a:rPr>
              <a:t>𝑏</a:t>
            </a:r>
            <a:r>
              <a:rPr dirty="0" baseline="1984" sz="2100" spc="7">
                <a:latin typeface="DejaVu Sans"/>
                <a:cs typeface="DejaVu Sans"/>
              </a:rPr>
              <a:t>) </a:t>
            </a:r>
            <a:r>
              <a:rPr dirty="0" sz="1400" spc="-85">
                <a:latin typeface="DejaVu Sans"/>
                <a:cs typeface="DejaVu Sans"/>
              </a:rPr>
              <a:t>𝑞 </a:t>
            </a:r>
            <a:r>
              <a:rPr dirty="0" sz="1400" spc="-125">
                <a:latin typeface="DejaVu Sans"/>
                <a:cs typeface="DejaVu Sans"/>
              </a:rPr>
              <a:t>= −6</a:t>
            </a:r>
            <a:r>
              <a:rPr dirty="0" sz="1400" spc="-195">
                <a:latin typeface="DejaVu Sans"/>
                <a:cs typeface="DejaVu Sans"/>
              </a:rPr>
              <a:t> </a:t>
            </a:r>
            <a:r>
              <a:rPr dirty="0" sz="1400" spc="-55">
                <a:latin typeface="DejaVu Sans"/>
                <a:cs typeface="DejaVu Sans"/>
              </a:rPr>
              <a:t>𝐶.</a:t>
            </a:r>
            <a:endParaRPr sz="1400">
              <a:latin typeface="DejaVu Sans"/>
              <a:cs typeface="DejaVu Sans"/>
            </a:endParaRPr>
          </a:p>
          <a:p>
            <a:pPr marL="3260725">
              <a:lnSpc>
                <a:spcPct val="100000"/>
              </a:lnSpc>
              <a:spcBef>
                <a:spcPts val="595"/>
              </a:spcBef>
            </a:pPr>
            <a:r>
              <a:rPr dirty="0" sz="1400" spc="-55">
                <a:latin typeface="DejaVu Sans"/>
                <a:cs typeface="DejaVu Sans"/>
              </a:rPr>
              <a:t>𝐴𝑛𝑠𝑤𝑒𝑟</a:t>
            </a:r>
            <a:r>
              <a:rPr dirty="0" sz="1400" spc="-120">
                <a:latin typeface="DejaVu Sans"/>
                <a:cs typeface="DejaVu Sans"/>
              </a:rPr>
              <a:t> </a:t>
            </a:r>
            <a:r>
              <a:rPr dirty="0" baseline="1984" sz="2100" spc="22">
                <a:latin typeface="DejaVu Sans"/>
                <a:cs typeface="DejaVu Sans"/>
              </a:rPr>
              <a:t>(</a:t>
            </a:r>
            <a:r>
              <a:rPr dirty="0" sz="1400" spc="15">
                <a:latin typeface="DejaVu Sans"/>
                <a:cs typeface="DejaVu Sans"/>
              </a:rPr>
              <a:t>𝑎</a:t>
            </a:r>
            <a:r>
              <a:rPr dirty="0" baseline="1984" sz="2100" spc="22">
                <a:latin typeface="DejaVu Sans"/>
                <a:cs typeface="DejaVu Sans"/>
              </a:rPr>
              <a:t>)</a:t>
            </a:r>
            <a:r>
              <a:rPr dirty="0" baseline="1984" sz="2100" spc="-247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−</a:t>
            </a:r>
            <a:r>
              <a:rPr dirty="0" sz="1400" spc="-150">
                <a:latin typeface="DejaVu Sans"/>
                <a:cs typeface="DejaVu Sans"/>
              </a:rPr>
              <a:t> </a:t>
            </a:r>
            <a:r>
              <a:rPr dirty="0" sz="1400" spc="-114">
                <a:latin typeface="DejaVu Sans"/>
                <a:cs typeface="DejaVu Sans"/>
              </a:rPr>
              <a:t>15</a:t>
            </a:r>
            <a:r>
              <a:rPr dirty="0" sz="1400" spc="-145">
                <a:latin typeface="DejaVu Sans"/>
                <a:cs typeface="DejaVu Sans"/>
              </a:rPr>
              <a:t> </a:t>
            </a:r>
            <a:r>
              <a:rPr dirty="0" sz="1400" spc="-45">
                <a:latin typeface="DejaVu Sans"/>
                <a:cs typeface="DejaVu Sans"/>
              </a:rPr>
              <a:t>𝑉,</a:t>
            </a:r>
            <a:r>
              <a:rPr dirty="0" sz="1400" spc="-225">
                <a:latin typeface="DejaVu Sans"/>
                <a:cs typeface="DejaVu Sans"/>
              </a:rPr>
              <a:t> </a:t>
            </a:r>
            <a:r>
              <a:rPr dirty="0" baseline="1984" sz="2100" spc="7">
                <a:latin typeface="DejaVu Sans"/>
                <a:cs typeface="DejaVu Sans"/>
              </a:rPr>
              <a:t>(</a:t>
            </a:r>
            <a:r>
              <a:rPr dirty="0" sz="1400" spc="5">
                <a:latin typeface="DejaVu Sans"/>
                <a:cs typeface="DejaVu Sans"/>
              </a:rPr>
              <a:t>𝑏</a:t>
            </a:r>
            <a:r>
              <a:rPr dirty="0" baseline="1984" sz="2100" spc="7">
                <a:latin typeface="DejaVu Sans"/>
                <a:cs typeface="DejaVu Sans"/>
              </a:rPr>
              <a:t>)</a:t>
            </a:r>
            <a:r>
              <a:rPr dirty="0" baseline="1984" sz="2100" spc="-232">
                <a:latin typeface="DejaVu Sans"/>
                <a:cs typeface="DejaVu Sans"/>
              </a:rPr>
              <a:t> </a:t>
            </a:r>
            <a:r>
              <a:rPr dirty="0" sz="1400" spc="-40">
                <a:latin typeface="DejaVu Sans"/>
                <a:cs typeface="DejaVu Sans"/>
              </a:rPr>
              <a:t>5𝑉</a:t>
            </a:r>
            <a:endParaRPr sz="1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796898"/>
            <a:ext cx="5300345" cy="126238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1.5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200"/>
              </a:spcBef>
            </a:pPr>
            <a:r>
              <a:rPr dirty="0" sz="1400" spc="-5">
                <a:latin typeface="Times New Roman"/>
                <a:cs typeface="Times New Roman"/>
              </a:rPr>
              <a:t>Find </a:t>
            </a:r>
            <a:r>
              <a:rPr dirty="0" sz="1400">
                <a:latin typeface="Times New Roman"/>
                <a:cs typeface="Times New Roman"/>
              </a:rPr>
              <a:t>the power </a:t>
            </a:r>
            <a:r>
              <a:rPr dirty="0" sz="1400" spc="-5">
                <a:latin typeface="Times New Roman"/>
                <a:cs typeface="Times New Roman"/>
              </a:rPr>
              <a:t>delivered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element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290">
                <a:latin typeface="DejaVu Sans"/>
                <a:cs typeface="DejaVu Sans"/>
              </a:rPr>
              <a:t>𝑡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14">
                <a:latin typeface="DejaVu Sans"/>
                <a:cs typeface="DejaVu Sans"/>
              </a:rPr>
              <a:t>3 </a:t>
            </a:r>
            <a:r>
              <a:rPr dirty="0" sz="1400" spc="70">
                <a:latin typeface="DejaVu Sans"/>
                <a:cs typeface="DejaVu Sans"/>
              </a:rPr>
              <a:t>𝑚𝑠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current </a:t>
            </a:r>
            <a:r>
              <a:rPr dirty="0" sz="1400" spc="-10">
                <a:latin typeface="Times New Roman"/>
                <a:cs typeface="Times New Roman"/>
              </a:rPr>
              <a:t>entering  </a:t>
            </a:r>
            <a:r>
              <a:rPr dirty="0" sz="1400" spc="-5">
                <a:latin typeface="Times New Roman"/>
                <a:cs typeface="Times New Roman"/>
              </a:rPr>
              <a:t>its positive terminal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  <a:spcBef>
                <a:spcPts val="605"/>
              </a:spcBef>
            </a:pPr>
            <a:r>
              <a:rPr dirty="0" sz="1400" spc="-400">
                <a:latin typeface="DejaVu Sans"/>
                <a:cs typeface="DejaVu Sans"/>
              </a:rPr>
              <a:t>𝑖         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14">
                <a:latin typeface="DejaVu Sans"/>
                <a:cs typeface="DejaVu Sans"/>
              </a:rPr>
              <a:t>5 </a:t>
            </a:r>
            <a:r>
              <a:rPr dirty="0" sz="1400" spc="-130">
                <a:latin typeface="DejaVu Sans"/>
                <a:cs typeface="DejaVu Sans"/>
              </a:rPr>
              <a:t>cos </a:t>
            </a:r>
            <a:r>
              <a:rPr dirty="0" sz="1400" spc="-135">
                <a:latin typeface="DejaVu Sans"/>
                <a:cs typeface="DejaVu Sans"/>
              </a:rPr>
              <a:t>60𝜋𝑡</a:t>
            </a:r>
            <a:r>
              <a:rPr dirty="0" sz="1400" spc="-265">
                <a:latin typeface="DejaVu Sans"/>
                <a:cs typeface="DejaVu Sans"/>
              </a:rPr>
              <a:t> </a:t>
            </a:r>
            <a:r>
              <a:rPr dirty="0" sz="1400" spc="45">
                <a:latin typeface="DejaVu Sans"/>
                <a:cs typeface="DejaVu Sans"/>
              </a:rPr>
              <a:t>𝐴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84625" y="2319781"/>
            <a:ext cx="204470" cy="0"/>
          </a:xfrm>
          <a:custGeom>
            <a:avLst/>
            <a:gdLst/>
            <a:ahLst/>
            <a:cxnLst/>
            <a:rect l="l" t="t" r="r" b="b"/>
            <a:pathLst>
              <a:path w="204470" h="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0604" y="2179066"/>
            <a:ext cx="3107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and the voltage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5">
                <a:latin typeface="DejaVu Sans"/>
                <a:cs typeface="DejaVu Sans"/>
              </a:rPr>
              <a:t>: </a:t>
            </a:r>
            <a:r>
              <a:rPr dirty="0" baseline="1984" sz="2100" spc="22">
                <a:latin typeface="DejaVu Sans"/>
                <a:cs typeface="DejaVu Sans"/>
              </a:rPr>
              <a:t>(</a:t>
            </a:r>
            <a:r>
              <a:rPr dirty="0" sz="1400" spc="15">
                <a:latin typeface="DejaVu Sans"/>
                <a:cs typeface="DejaVu Sans"/>
              </a:rPr>
              <a:t>𝑎</a:t>
            </a:r>
            <a:r>
              <a:rPr dirty="0" baseline="1984" sz="2100" spc="22">
                <a:latin typeface="DejaVu Sans"/>
                <a:cs typeface="DejaVu Sans"/>
              </a:rPr>
              <a:t>) </a:t>
            </a:r>
            <a:r>
              <a:rPr dirty="0" sz="1400" spc="-80">
                <a:latin typeface="DejaVu Sans"/>
                <a:cs typeface="DejaVu Sans"/>
              </a:rPr>
              <a:t>𝑣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210">
                <a:latin typeface="DejaVu Sans"/>
                <a:cs typeface="DejaVu Sans"/>
              </a:rPr>
              <a:t>3𝑖, </a:t>
            </a:r>
            <a:r>
              <a:rPr dirty="0" baseline="1984" sz="2100" spc="7">
                <a:latin typeface="DejaVu Sans"/>
                <a:cs typeface="DejaVu Sans"/>
              </a:rPr>
              <a:t>(</a:t>
            </a:r>
            <a:r>
              <a:rPr dirty="0" sz="1400" spc="5">
                <a:latin typeface="DejaVu Sans"/>
                <a:cs typeface="DejaVu Sans"/>
              </a:rPr>
              <a:t>𝑏</a:t>
            </a:r>
            <a:r>
              <a:rPr dirty="0" baseline="1984" sz="2100" spc="7">
                <a:latin typeface="DejaVu Sans"/>
                <a:cs typeface="DejaVu Sans"/>
              </a:rPr>
              <a:t>) </a:t>
            </a:r>
            <a:r>
              <a:rPr dirty="0" sz="1400" spc="-80">
                <a:latin typeface="DejaVu Sans"/>
                <a:cs typeface="DejaVu Sans"/>
              </a:rPr>
              <a:t>𝑣</a:t>
            </a:r>
            <a:r>
              <a:rPr dirty="0" sz="1400" spc="-295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baseline="47222" sz="1500" spc="-150">
                <a:latin typeface="DejaVu Sans"/>
                <a:cs typeface="DejaVu Sans"/>
              </a:rPr>
              <a:t>3𝑑𝑖</a:t>
            </a:r>
            <a:r>
              <a:rPr dirty="0" sz="1400" spc="-100">
                <a:latin typeface="DejaVu Sans"/>
                <a:cs typeface="DejaVu Sans"/>
              </a:rPr>
              <a:t>.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5" name="object 5"/>
          <p:cNvSpPr txBox="1"/>
          <p:nvPr/>
        </p:nvSpPr>
        <p:spPr>
          <a:xfrm>
            <a:off x="3570859" y="2269552"/>
            <a:ext cx="2856865" cy="514984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445134">
              <a:lnSpc>
                <a:spcPct val="100000"/>
              </a:lnSpc>
              <a:spcBef>
                <a:spcPts val="500"/>
              </a:spcBef>
            </a:pPr>
            <a:r>
              <a:rPr dirty="0" sz="1000" spc="-70">
                <a:latin typeface="DejaVu Sans"/>
                <a:cs typeface="DejaVu Sans"/>
              </a:rPr>
              <a:t>𝑑𝑡</a:t>
            </a:r>
            <a:endParaRPr sz="10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1400" spc="-55">
                <a:latin typeface="DejaVu Sans"/>
                <a:cs typeface="DejaVu Sans"/>
              </a:rPr>
              <a:t>𝐴𝑛𝑠𝑤𝑒𝑟</a:t>
            </a:r>
            <a:r>
              <a:rPr dirty="0" sz="1400" spc="-114">
                <a:latin typeface="DejaVu Sans"/>
                <a:cs typeface="DejaVu Sans"/>
              </a:rPr>
              <a:t> </a:t>
            </a:r>
            <a:r>
              <a:rPr dirty="0" baseline="1984" sz="2100" spc="-112">
                <a:latin typeface="DejaVu Sans"/>
                <a:cs typeface="DejaVu Sans"/>
              </a:rPr>
              <a:t>(</a:t>
            </a:r>
            <a:r>
              <a:rPr dirty="0" sz="1400" spc="-75">
                <a:latin typeface="DejaVu Sans"/>
                <a:cs typeface="DejaVu Sans"/>
              </a:rPr>
              <a:t>𝑎</a:t>
            </a:r>
            <a:r>
              <a:rPr dirty="0" baseline="1984" sz="2100" spc="-112">
                <a:latin typeface="DejaVu Sans"/>
                <a:cs typeface="DejaVu Sans"/>
              </a:rPr>
              <a:t>)</a:t>
            </a:r>
            <a:r>
              <a:rPr dirty="0" sz="1400" spc="-75">
                <a:latin typeface="DejaVu Sans"/>
                <a:cs typeface="DejaVu Sans"/>
              </a:rPr>
              <a:t>53.48</a:t>
            </a:r>
            <a:r>
              <a:rPr dirty="0" sz="1400" spc="-155">
                <a:latin typeface="DejaVu Sans"/>
                <a:cs typeface="DejaVu Sans"/>
              </a:rPr>
              <a:t> </a:t>
            </a:r>
            <a:r>
              <a:rPr dirty="0" sz="1400" spc="190">
                <a:latin typeface="DejaVu Sans"/>
                <a:cs typeface="DejaVu Sans"/>
              </a:rPr>
              <a:t>𝑊,</a:t>
            </a:r>
            <a:r>
              <a:rPr dirty="0" sz="1400" spc="-225">
                <a:latin typeface="DejaVu Sans"/>
                <a:cs typeface="DejaVu Sans"/>
              </a:rPr>
              <a:t> </a:t>
            </a:r>
            <a:r>
              <a:rPr dirty="0" baseline="1984" sz="2100" spc="7">
                <a:latin typeface="DejaVu Sans"/>
                <a:cs typeface="DejaVu Sans"/>
              </a:rPr>
              <a:t>(</a:t>
            </a:r>
            <a:r>
              <a:rPr dirty="0" sz="1400" spc="5">
                <a:latin typeface="DejaVu Sans"/>
                <a:cs typeface="DejaVu Sans"/>
              </a:rPr>
              <a:t>𝑏</a:t>
            </a:r>
            <a:r>
              <a:rPr dirty="0" baseline="1984" sz="2100" spc="7">
                <a:latin typeface="DejaVu Sans"/>
                <a:cs typeface="DejaVu Sans"/>
              </a:rPr>
              <a:t>)</a:t>
            </a:r>
            <a:r>
              <a:rPr dirty="0" baseline="1984" sz="2100" spc="-240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−</a:t>
            </a:r>
            <a:r>
              <a:rPr dirty="0" sz="1400" spc="-145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6.396</a:t>
            </a:r>
            <a:r>
              <a:rPr dirty="0" sz="1400" spc="-155">
                <a:latin typeface="DejaVu Sans"/>
                <a:cs typeface="DejaVu Sans"/>
              </a:rPr>
              <a:t> </a:t>
            </a:r>
            <a:r>
              <a:rPr dirty="0" sz="1400" spc="315">
                <a:latin typeface="DejaVu Sans"/>
                <a:cs typeface="DejaVu Sans"/>
              </a:rPr>
              <a:t>𝐾𝑊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6133566"/>
            <a:ext cx="5302250" cy="953769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Practice </a:t>
            </a:r>
            <a:r>
              <a:rPr dirty="0" sz="1400" spc="-10" b="1" i="1">
                <a:latin typeface="Times New Roman"/>
                <a:cs typeface="Times New Roman"/>
              </a:rPr>
              <a:t>Problem</a:t>
            </a:r>
            <a:r>
              <a:rPr dirty="0" sz="1400" spc="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1.5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6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Find the power delivered to the element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Example </a:t>
            </a:r>
            <a:r>
              <a:rPr dirty="0" sz="1400">
                <a:latin typeface="Times New Roman"/>
                <a:cs typeface="Times New Roman"/>
              </a:rPr>
              <a:t>1.5 at </a:t>
            </a:r>
            <a:r>
              <a:rPr dirty="0" sz="1400" spc="-290">
                <a:latin typeface="DejaVu Sans"/>
                <a:cs typeface="DejaVu Sans"/>
              </a:rPr>
              <a:t>𝑡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114">
                <a:latin typeface="DejaVu Sans"/>
                <a:cs typeface="DejaVu Sans"/>
              </a:rPr>
              <a:t>5 </a:t>
            </a:r>
            <a:r>
              <a:rPr dirty="0" sz="1400" spc="70">
                <a:latin typeface="DejaVu Sans"/>
                <a:cs typeface="DejaVu Sans"/>
              </a:rPr>
              <a:t>𝑚𝑠 </a:t>
            </a:r>
            <a:r>
              <a:rPr dirty="0" sz="1400">
                <a:latin typeface="Times New Roman"/>
                <a:cs typeface="Times New Roman"/>
              </a:rPr>
              <a:t>if the  </a:t>
            </a:r>
            <a:r>
              <a:rPr dirty="0" sz="1400" spc="-5">
                <a:latin typeface="Times New Roman"/>
                <a:cs typeface="Times New Roman"/>
              </a:rPr>
              <a:t>current remains the same </a:t>
            </a:r>
            <a:r>
              <a:rPr dirty="0" sz="1400">
                <a:latin typeface="Times New Roman"/>
                <a:cs typeface="Times New Roman"/>
              </a:rPr>
              <a:t>but </a:t>
            </a:r>
            <a:r>
              <a:rPr dirty="0" sz="1400" spc="-5">
                <a:latin typeface="Times New Roman"/>
                <a:cs typeface="Times New Roman"/>
              </a:rPr>
              <a:t>the voltage is: </a:t>
            </a:r>
            <a:r>
              <a:rPr dirty="0" baseline="1984" sz="2100" spc="22">
                <a:latin typeface="DejaVu Sans"/>
                <a:cs typeface="DejaVu Sans"/>
              </a:rPr>
              <a:t>(</a:t>
            </a:r>
            <a:r>
              <a:rPr dirty="0" sz="1400" spc="15">
                <a:latin typeface="DejaVu Sans"/>
                <a:cs typeface="DejaVu Sans"/>
              </a:rPr>
              <a:t>𝑎</a:t>
            </a:r>
            <a:r>
              <a:rPr dirty="0" baseline="1984" sz="2100" spc="22">
                <a:latin typeface="DejaVu Sans"/>
                <a:cs typeface="DejaVu Sans"/>
              </a:rPr>
              <a:t>) </a:t>
            </a:r>
            <a:r>
              <a:rPr dirty="0" sz="1400" spc="-80">
                <a:latin typeface="DejaVu Sans"/>
                <a:cs typeface="DejaVu Sans"/>
              </a:rPr>
              <a:t>𝑣 </a:t>
            </a:r>
            <a:r>
              <a:rPr dirty="0" sz="1400" spc="-125">
                <a:latin typeface="DejaVu Sans"/>
                <a:cs typeface="DejaVu Sans"/>
              </a:rPr>
              <a:t>= </a:t>
            </a:r>
            <a:r>
              <a:rPr dirty="0" sz="1400" spc="-254">
                <a:latin typeface="DejaVu Sans"/>
                <a:cs typeface="DejaVu Sans"/>
              </a:rPr>
              <a:t>2𝑖 </a:t>
            </a:r>
            <a:r>
              <a:rPr dirty="0" sz="1400" spc="-45">
                <a:latin typeface="DejaVu Sans"/>
                <a:cs typeface="DejaVu Sans"/>
              </a:rPr>
              <a:t>𝑉, </a:t>
            </a:r>
            <a:r>
              <a:rPr dirty="0" baseline="1984" sz="2100" spc="7">
                <a:latin typeface="DejaVu Sans"/>
                <a:cs typeface="DejaVu Sans"/>
              </a:rPr>
              <a:t>(</a:t>
            </a:r>
            <a:r>
              <a:rPr dirty="0" sz="1400" spc="5">
                <a:latin typeface="DejaVu Sans"/>
                <a:cs typeface="DejaVu Sans"/>
              </a:rPr>
              <a:t>𝑏</a:t>
            </a:r>
            <a:r>
              <a:rPr dirty="0" baseline="1984" sz="2100" spc="7">
                <a:latin typeface="DejaVu Sans"/>
                <a:cs typeface="DejaVu Sans"/>
              </a:rPr>
              <a:t>) </a:t>
            </a:r>
            <a:r>
              <a:rPr dirty="0" sz="1400" spc="-80">
                <a:latin typeface="DejaVu Sans"/>
                <a:cs typeface="DejaVu Sans"/>
              </a:rPr>
              <a:t>𝑣</a:t>
            </a:r>
            <a:r>
              <a:rPr dirty="0" sz="1400" spc="-110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=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22450" y="734301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60">
                <a:latin typeface="DejaVu Sans"/>
                <a:cs typeface="DejaVu Sans"/>
              </a:rPr>
              <a:t>0</a:t>
            </a:r>
            <a:endParaRPr sz="1000">
              <a:latin typeface="DejaVu Sans"/>
              <a:cs typeface="DejaVu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7161656"/>
            <a:ext cx="1431290" cy="3054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06680">
              <a:lnSpc>
                <a:spcPts val="860"/>
              </a:lnSpc>
              <a:spcBef>
                <a:spcPts val="95"/>
              </a:spcBef>
            </a:pPr>
            <a:r>
              <a:rPr dirty="0" sz="1000" spc="-165">
                <a:latin typeface="DejaVu Sans"/>
                <a:cs typeface="DejaVu Sans"/>
              </a:rPr>
              <a:t>𝑡</a:t>
            </a:r>
            <a:endParaRPr sz="1000">
              <a:latin typeface="DejaVu Sans"/>
              <a:cs typeface="DejaVu Sans"/>
            </a:endParaRPr>
          </a:p>
          <a:p>
            <a:pPr algn="ctr">
              <a:lnSpc>
                <a:spcPts val="1340"/>
              </a:lnSpc>
            </a:pPr>
            <a:r>
              <a:rPr dirty="0" baseline="1984" sz="2100" spc="-44">
                <a:latin typeface="DejaVu Sans"/>
                <a:cs typeface="DejaVu Sans"/>
              </a:rPr>
              <a:t>(</a:t>
            </a:r>
            <a:r>
              <a:rPr dirty="0" baseline="3968" sz="2100" spc="-44">
                <a:latin typeface="DejaVu Sans"/>
                <a:cs typeface="DejaVu Sans"/>
              </a:rPr>
              <a:t>10 </a:t>
            </a:r>
            <a:r>
              <a:rPr dirty="0" baseline="3968" sz="2100" spc="-187">
                <a:latin typeface="DejaVu Sans"/>
                <a:cs typeface="DejaVu Sans"/>
              </a:rPr>
              <a:t>+ </a:t>
            </a:r>
            <a:r>
              <a:rPr dirty="0" baseline="3968" sz="2100" spc="-172">
                <a:latin typeface="DejaVu Sans"/>
                <a:cs typeface="DejaVu Sans"/>
              </a:rPr>
              <a:t>5 </a:t>
            </a:r>
            <a:r>
              <a:rPr dirty="0" sz="1400" spc="90">
                <a:latin typeface="DejaVu Sans"/>
                <a:cs typeface="DejaVu Sans"/>
              </a:rPr>
              <a:t>∫ </a:t>
            </a:r>
            <a:r>
              <a:rPr dirty="0" baseline="3968" sz="2100" spc="-600">
                <a:latin typeface="DejaVu Sans"/>
                <a:cs typeface="DejaVu Sans"/>
              </a:rPr>
              <a:t>𝑖 </a:t>
            </a:r>
            <a:r>
              <a:rPr dirty="0" baseline="3968" sz="2100" spc="-75">
                <a:latin typeface="DejaVu Sans"/>
                <a:cs typeface="DejaVu Sans"/>
              </a:rPr>
              <a:t>𝑑𝑡</a:t>
            </a:r>
            <a:r>
              <a:rPr dirty="0" baseline="1984" sz="2100" spc="-75">
                <a:latin typeface="DejaVu Sans"/>
                <a:cs typeface="DejaVu Sans"/>
              </a:rPr>
              <a:t>) </a:t>
            </a:r>
            <a:r>
              <a:rPr dirty="0" baseline="3968" sz="2100" spc="-67">
                <a:latin typeface="DejaVu Sans"/>
                <a:cs typeface="DejaVu Sans"/>
              </a:rPr>
              <a:t>𝑉.</a:t>
            </a:r>
            <a:endParaRPr baseline="3968" sz="2100">
              <a:latin typeface="DejaVu Sans"/>
              <a:cs typeface="DejaVu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27728" y="7586852"/>
            <a:ext cx="24999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5">
                <a:latin typeface="DejaVu Sans"/>
                <a:cs typeface="DejaVu Sans"/>
              </a:rPr>
              <a:t>𝐴𝑛𝑠𝑤𝑒𝑟</a:t>
            </a:r>
            <a:r>
              <a:rPr dirty="0" sz="1400" spc="-114">
                <a:latin typeface="DejaVu Sans"/>
                <a:cs typeface="DejaVu Sans"/>
              </a:rPr>
              <a:t> </a:t>
            </a:r>
            <a:r>
              <a:rPr dirty="0" baseline="1984" sz="2100" spc="22">
                <a:latin typeface="DejaVu Sans"/>
                <a:cs typeface="DejaVu Sans"/>
              </a:rPr>
              <a:t>(</a:t>
            </a:r>
            <a:r>
              <a:rPr dirty="0" sz="1400" spc="15">
                <a:latin typeface="DejaVu Sans"/>
                <a:cs typeface="DejaVu Sans"/>
              </a:rPr>
              <a:t>𝑎</a:t>
            </a:r>
            <a:r>
              <a:rPr dirty="0" baseline="1984" sz="2100" spc="22">
                <a:latin typeface="DejaVu Sans"/>
                <a:cs typeface="DejaVu Sans"/>
              </a:rPr>
              <a:t>)</a:t>
            </a:r>
            <a:r>
              <a:rPr dirty="0" baseline="1984" sz="2100" spc="-217">
                <a:latin typeface="DejaVu Sans"/>
                <a:cs typeface="DejaVu Sans"/>
              </a:rPr>
              <a:t> </a:t>
            </a:r>
            <a:r>
              <a:rPr dirty="0" sz="1400" spc="-130">
                <a:latin typeface="DejaVu Sans"/>
                <a:cs typeface="DejaVu Sans"/>
              </a:rPr>
              <a:t>17.27</a:t>
            </a:r>
            <a:r>
              <a:rPr dirty="0" sz="1400" spc="-145">
                <a:latin typeface="DejaVu Sans"/>
                <a:cs typeface="DejaVu Sans"/>
              </a:rPr>
              <a:t> </a:t>
            </a:r>
            <a:r>
              <a:rPr dirty="0" sz="1400" spc="180">
                <a:latin typeface="DejaVu Sans"/>
                <a:cs typeface="DejaVu Sans"/>
              </a:rPr>
              <a:t>𝑊,</a:t>
            </a:r>
            <a:r>
              <a:rPr dirty="0" sz="1400" spc="-225">
                <a:latin typeface="DejaVu Sans"/>
                <a:cs typeface="DejaVu Sans"/>
              </a:rPr>
              <a:t> </a:t>
            </a:r>
            <a:r>
              <a:rPr dirty="0" baseline="1984" sz="2100" spc="7">
                <a:latin typeface="DejaVu Sans"/>
                <a:cs typeface="DejaVu Sans"/>
              </a:rPr>
              <a:t>(</a:t>
            </a:r>
            <a:r>
              <a:rPr dirty="0" sz="1400" spc="5">
                <a:latin typeface="DejaVu Sans"/>
                <a:cs typeface="DejaVu Sans"/>
              </a:rPr>
              <a:t>𝑏</a:t>
            </a:r>
            <a:r>
              <a:rPr dirty="0" baseline="1984" sz="2100" spc="7">
                <a:latin typeface="DejaVu Sans"/>
                <a:cs typeface="DejaVu Sans"/>
              </a:rPr>
              <a:t>)</a:t>
            </a:r>
            <a:r>
              <a:rPr dirty="0" baseline="1984" sz="2100" spc="-217">
                <a:latin typeface="DejaVu Sans"/>
                <a:cs typeface="DejaVu Sans"/>
              </a:rPr>
              <a:t> </a:t>
            </a:r>
            <a:r>
              <a:rPr dirty="0" sz="1400" spc="-125">
                <a:latin typeface="DejaVu Sans"/>
                <a:cs typeface="DejaVu Sans"/>
              </a:rPr>
              <a:t>29.7</a:t>
            </a:r>
            <a:r>
              <a:rPr dirty="0" sz="1400" spc="-155">
                <a:latin typeface="DejaVu Sans"/>
                <a:cs typeface="DejaVu Sans"/>
              </a:rPr>
              <a:t> </a:t>
            </a:r>
            <a:r>
              <a:rPr dirty="0" sz="1400" spc="490">
                <a:latin typeface="DejaVu Sans"/>
                <a:cs typeface="DejaVu Sans"/>
              </a:rPr>
              <a:t>𝑊</a:t>
            </a:r>
            <a:endParaRPr sz="1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130604" y="801470"/>
            <a:ext cx="5298440" cy="94361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1.6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400" spc="-5">
                <a:latin typeface="Times New Roman"/>
                <a:cs typeface="Times New Roman"/>
              </a:rPr>
              <a:t>How much </a:t>
            </a:r>
            <a:r>
              <a:rPr dirty="0" sz="1400">
                <a:latin typeface="Times New Roman"/>
                <a:cs typeface="Times New Roman"/>
              </a:rPr>
              <a:t>energy does a 100-W </a:t>
            </a:r>
            <a:r>
              <a:rPr dirty="0" sz="1400" spc="-5">
                <a:latin typeface="Times New Roman"/>
                <a:cs typeface="Times New Roman"/>
              </a:rPr>
              <a:t>electric bulb </a:t>
            </a:r>
            <a:r>
              <a:rPr dirty="0" sz="1400" spc="-10">
                <a:latin typeface="Times New Roman"/>
                <a:cs typeface="Times New Roman"/>
              </a:rPr>
              <a:t>consume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two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hours?</a:t>
            </a:r>
            <a:endParaRPr sz="1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790"/>
              </a:spcBef>
            </a:pPr>
            <a:r>
              <a:rPr dirty="0" sz="1400" spc="-60">
                <a:latin typeface="DejaVu Sans"/>
                <a:cs typeface="DejaVu Sans"/>
              </a:rPr>
              <a:t>𝐴𝑛𝑠𝑤𝑒𝑟:</a:t>
            </a:r>
            <a:r>
              <a:rPr dirty="0" sz="1400" spc="-315">
                <a:latin typeface="DejaVu Sans"/>
                <a:cs typeface="DejaVu Sans"/>
              </a:rPr>
              <a:t> </a:t>
            </a:r>
            <a:r>
              <a:rPr dirty="0" sz="1400" spc="-114">
                <a:latin typeface="DejaVu Sans"/>
                <a:cs typeface="DejaVu Sans"/>
              </a:rPr>
              <a:t>720 </a:t>
            </a:r>
            <a:r>
              <a:rPr dirty="0" sz="1400" spc="-90">
                <a:latin typeface="DejaVu Sans"/>
                <a:cs typeface="DejaVu Sans"/>
              </a:rPr>
              <a:t>𝐾𝐽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4897348"/>
            <a:ext cx="5300980" cy="125095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Practice </a:t>
            </a:r>
            <a:r>
              <a:rPr dirty="0" sz="1400" spc="-10" b="1" i="1">
                <a:latin typeface="Times New Roman"/>
                <a:cs typeface="Times New Roman"/>
              </a:rPr>
              <a:t>Problem</a:t>
            </a:r>
            <a:r>
              <a:rPr dirty="0" sz="1400" spc="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1.6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16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stove element draws 15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connected </a:t>
            </a:r>
            <a:r>
              <a:rPr dirty="0" sz="1400">
                <a:latin typeface="Times New Roman"/>
                <a:cs typeface="Times New Roman"/>
              </a:rPr>
              <a:t>to a </a:t>
            </a:r>
            <a:r>
              <a:rPr dirty="0" sz="1400" spc="10">
                <a:latin typeface="Times New Roman"/>
                <a:cs typeface="Times New Roman"/>
              </a:rPr>
              <a:t>240-V </a:t>
            </a:r>
            <a:r>
              <a:rPr dirty="0" sz="1400" spc="-5">
                <a:latin typeface="Times New Roman"/>
                <a:cs typeface="Times New Roman"/>
              </a:rPr>
              <a:t>line. How </a:t>
            </a:r>
            <a:r>
              <a:rPr dirty="0" sz="1400" spc="-10">
                <a:latin typeface="Times New Roman"/>
                <a:cs typeface="Times New Roman"/>
              </a:rPr>
              <a:t>long  </a:t>
            </a:r>
            <a:r>
              <a:rPr dirty="0" sz="1400" spc="-5">
                <a:latin typeface="Times New Roman"/>
                <a:cs typeface="Times New Roman"/>
              </a:rPr>
              <a:t>does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take to consume </a:t>
            </a:r>
            <a:r>
              <a:rPr dirty="0" sz="1400">
                <a:latin typeface="Times New Roman"/>
                <a:cs typeface="Times New Roman"/>
              </a:rPr>
              <a:t>60 </a:t>
            </a:r>
            <a:r>
              <a:rPr dirty="0" sz="1400" spc="-5">
                <a:latin typeface="Times New Roman"/>
                <a:cs typeface="Times New Roman"/>
              </a:rPr>
              <a:t>kJ?</a:t>
            </a:r>
            <a:endParaRPr sz="1400">
              <a:latin typeface="Times New Roman"/>
              <a:cs typeface="Times New Roman"/>
            </a:endParaRPr>
          </a:p>
          <a:p>
            <a:pPr algn="r" marR="6350">
              <a:lnSpc>
                <a:spcPct val="100000"/>
              </a:lnSpc>
              <a:spcBef>
                <a:spcPts val="595"/>
              </a:spcBef>
            </a:pPr>
            <a:r>
              <a:rPr dirty="0" sz="1400" spc="-55">
                <a:latin typeface="DejaVu Sans"/>
                <a:cs typeface="DejaVu Sans"/>
              </a:rPr>
              <a:t>𝐴𝑛𝑠𝑤𝑒𝑟 </a:t>
            </a:r>
            <a:r>
              <a:rPr dirty="0" sz="1400" spc="60">
                <a:latin typeface="DejaVu Sans"/>
                <a:cs typeface="DejaVu Sans"/>
              </a:rPr>
              <a:t>∶ </a:t>
            </a:r>
            <a:r>
              <a:rPr dirty="0" sz="1400" spc="-125">
                <a:latin typeface="DejaVu Sans"/>
                <a:cs typeface="DejaVu Sans"/>
              </a:rPr>
              <a:t>16.667</a:t>
            </a:r>
            <a:r>
              <a:rPr dirty="0" sz="1400" spc="-305">
                <a:latin typeface="DejaVu Sans"/>
                <a:cs typeface="DejaVu Sans"/>
              </a:rPr>
              <a:t> </a:t>
            </a:r>
            <a:r>
              <a:rPr dirty="0" sz="1400" spc="-195">
                <a:latin typeface="DejaVu Sans"/>
                <a:cs typeface="DejaVu Sans"/>
              </a:rPr>
              <a:t>𝑠</a:t>
            </a:r>
            <a:endParaRPr sz="1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Shamfuture</dc:creator>
  <dcterms:created xsi:type="dcterms:W3CDTF">2018-10-21T20:40:34Z</dcterms:created>
  <dcterms:modified xsi:type="dcterms:W3CDTF">2018-10-21T20:40:34Z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2016-10-27T00:00:00Z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2018-10-21T00:00:00Z</vt:filetime>
  </property>
</Properties>
</file>